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Default Extension="xlsx" ContentType="application/vnd.openxmlformats-officedocument.spreadsheetml.sheet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99" r:id="rId2"/>
    <p:sldId id="444" r:id="rId3"/>
    <p:sldId id="445" r:id="rId4"/>
    <p:sldId id="443" r:id="rId5"/>
    <p:sldId id="408" r:id="rId6"/>
    <p:sldId id="418" r:id="rId7"/>
    <p:sldId id="424" r:id="rId8"/>
    <p:sldId id="425" r:id="rId9"/>
    <p:sldId id="426" r:id="rId10"/>
    <p:sldId id="409" r:id="rId11"/>
    <p:sldId id="410" r:id="rId12"/>
    <p:sldId id="419" r:id="rId13"/>
    <p:sldId id="412" r:id="rId14"/>
    <p:sldId id="420" r:id="rId15"/>
    <p:sldId id="421" r:id="rId16"/>
    <p:sldId id="413" r:id="rId17"/>
    <p:sldId id="414" r:id="rId18"/>
    <p:sldId id="422" r:id="rId19"/>
    <p:sldId id="427" r:id="rId20"/>
    <p:sldId id="428" r:id="rId21"/>
    <p:sldId id="429" r:id="rId22"/>
    <p:sldId id="446" r:id="rId23"/>
    <p:sldId id="430" r:id="rId24"/>
    <p:sldId id="431" r:id="rId25"/>
    <p:sldId id="432" r:id="rId26"/>
    <p:sldId id="433" r:id="rId27"/>
    <p:sldId id="434" r:id="rId28"/>
    <p:sldId id="435" r:id="rId29"/>
    <p:sldId id="440" r:id="rId30"/>
    <p:sldId id="441" r:id="rId31"/>
    <p:sldId id="436" r:id="rId32"/>
    <p:sldId id="437" r:id="rId33"/>
    <p:sldId id="438" r:id="rId34"/>
    <p:sldId id="439" r:id="rId35"/>
    <p:sldId id="325" r:id="rId36"/>
    <p:sldId id="326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7670" autoAdjust="0"/>
    <p:restoredTop sz="94444"/>
  </p:normalViewPr>
  <p:slideViewPr>
    <p:cSldViewPr snapToGrid="0" snapToObjects="1">
      <p:cViewPr>
        <p:scale>
          <a:sx n="77" d="100"/>
          <a:sy n="77" d="100"/>
        </p:scale>
        <p:origin x="-552" y="-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layout/>
    </c:title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companies</c:v>
                </c:pt>
              </c:strCache>
            </c:strRef>
          </c:tx>
          <c:dLbls>
            <c:showPercent val="1"/>
          </c:dLbls>
          <c:cat>
            <c:strRef>
              <c:f>Sheet1!$A$2:$A$11</c:f>
              <c:strCache>
                <c:ptCount val="10"/>
                <c:pt idx="0">
                  <c:v>Computer Software</c:v>
                </c:pt>
                <c:pt idx="1">
                  <c:v>Information Technology and Services</c:v>
                </c:pt>
                <c:pt idx="2">
                  <c:v>Staffing and Recruiting</c:v>
                </c:pt>
                <c:pt idx="3">
                  <c:v>Higher Education</c:v>
                </c:pt>
                <c:pt idx="4">
                  <c:v>Financial Services</c:v>
                </c:pt>
                <c:pt idx="5">
                  <c:v>Management Consulting</c:v>
                </c:pt>
                <c:pt idx="6">
                  <c:v>Internet</c:v>
                </c:pt>
                <c:pt idx="7">
                  <c:v>Hospital &amp; Health Care</c:v>
                </c:pt>
                <c:pt idx="8">
                  <c:v>Telecommunications</c:v>
                </c:pt>
                <c:pt idx="9">
                  <c:v>Insurance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2306</c:v>
                </c:pt>
                <c:pt idx="1">
                  <c:v>917</c:v>
                </c:pt>
                <c:pt idx="2">
                  <c:v>484</c:v>
                </c:pt>
                <c:pt idx="3">
                  <c:v>190</c:v>
                </c:pt>
                <c:pt idx="4">
                  <c:v>189</c:v>
                </c:pt>
                <c:pt idx="5">
                  <c:v>180</c:v>
                </c:pt>
                <c:pt idx="6">
                  <c:v>155</c:v>
                </c:pt>
                <c:pt idx="7">
                  <c:v>153</c:v>
                </c:pt>
                <c:pt idx="8">
                  <c:v>128</c:v>
                </c:pt>
                <c:pt idx="9">
                  <c:v>114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cat>
            <c:strRef>
              <c:f>Sheet1!$A$2:$A$11</c:f>
              <c:strCache>
                <c:ptCount val="10"/>
                <c:pt idx="0">
                  <c:v>Computer Software</c:v>
                </c:pt>
                <c:pt idx="1">
                  <c:v>Information Technology and Services</c:v>
                </c:pt>
                <c:pt idx="2">
                  <c:v>Staffing and Recruiting</c:v>
                </c:pt>
                <c:pt idx="3">
                  <c:v>Higher Education</c:v>
                </c:pt>
                <c:pt idx="4">
                  <c:v>Financial Services</c:v>
                </c:pt>
                <c:pt idx="5">
                  <c:v>Management Consulting</c:v>
                </c:pt>
                <c:pt idx="6">
                  <c:v>Internet</c:v>
                </c:pt>
                <c:pt idx="7">
                  <c:v>Hospital &amp; Health Care</c:v>
                </c:pt>
                <c:pt idx="8">
                  <c:v>Telecommunications</c:v>
                </c:pt>
                <c:pt idx="9">
                  <c:v>Insurance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cat>
            <c:strRef>
              <c:f>Sheet1!$A$2:$A$11</c:f>
              <c:strCache>
                <c:ptCount val="10"/>
                <c:pt idx="0">
                  <c:v>Computer Software</c:v>
                </c:pt>
                <c:pt idx="1">
                  <c:v>Information Technology and Services</c:v>
                </c:pt>
                <c:pt idx="2">
                  <c:v>Staffing and Recruiting</c:v>
                </c:pt>
                <c:pt idx="3">
                  <c:v>Higher Education</c:v>
                </c:pt>
                <c:pt idx="4">
                  <c:v>Financial Services</c:v>
                </c:pt>
                <c:pt idx="5">
                  <c:v>Management Consulting</c:v>
                </c:pt>
                <c:pt idx="6">
                  <c:v>Internet</c:v>
                </c:pt>
                <c:pt idx="7">
                  <c:v>Hospital &amp; Health Care</c:v>
                </c:pt>
                <c:pt idx="8">
                  <c:v>Telecommunications</c:v>
                </c:pt>
                <c:pt idx="9">
                  <c:v>Insurance</c:v>
                </c:pt>
              </c:strCache>
            </c:strRef>
          </c:cat>
          <c:val>
            <c:numRef>
              <c:f>Sheet1!$D$2:$D$11</c:f>
              <c:numCache>
                <c:formatCode>General</c:formatCode>
                <c:ptCount val="10"/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Column3</c:v>
                </c:pt>
              </c:strCache>
            </c:strRef>
          </c:tx>
          <c:cat>
            <c:strRef>
              <c:f>Sheet1!$A$2:$A$11</c:f>
              <c:strCache>
                <c:ptCount val="10"/>
                <c:pt idx="0">
                  <c:v>Computer Software</c:v>
                </c:pt>
                <c:pt idx="1">
                  <c:v>Information Technology and Services</c:v>
                </c:pt>
                <c:pt idx="2">
                  <c:v>Staffing and Recruiting</c:v>
                </c:pt>
                <c:pt idx="3">
                  <c:v>Higher Education</c:v>
                </c:pt>
                <c:pt idx="4">
                  <c:v>Financial Services</c:v>
                </c:pt>
                <c:pt idx="5">
                  <c:v>Management Consulting</c:v>
                </c:pt>
                <c:pt idx="6">
                  <c:v>Internet</c:v>
                </c:pt>
                <c:pt idx="7">
                  <c:v>Hospital &amp; Health Care</c:v>
                </c:pt>
                <c:pt idx="8">
                  <c:v>Telecommunications</c:v>
                </c:pt>
                <c:pt idx="9">
                  <c:v>Insurance</c:v>
                </c:pt>
              </c:strCache>
            </c:strRef>
          </c:cat>
          <c:val>
            <c:numRef>
              <c:f>Sheet1!$E$2:$E$11</c:f>
              <c:numCache>
                <c:formatCode>General</c:formatCode>
                <c:ptCount val="10"/>
              </c:numCache>
            </c:numRef>
          </c:val>
        </c:ser>
        <c:dLbls/>
        <c:firstSliceAng val="0"/>
      </c:pieChart>
    </c:plotArea>
    <c:legend>
      <c:legendPos val="r"/>
      <c:layout>
        <c:manualLayout>
          <c:xMode val="edge"/>
          <c:yMode val="edge"/>
          <c:x val="0.65358325208161971"/>
          <c:y val="9.057367894323036E-2"/>
          <c:w val="0.32606471032228357"/>
          <c:h val="0.87968795156850876"/>
        </c:manualLayout>
      </c:layout>
    </c:legend>
    <c:plotVisOnly val="1"/>
    <c:dispBlanksAs val="zero"/>
  </c:chart>
  <c:txPr>
    <a:bodyPr/>
    <a:lstStyle/>
    <a:p>
      <a:pPr>
        <a:defRPr sz="1800"/>
      </a:pPr>
      <a:endParaRPr lang="en-US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layout>
        <c:manualLayout>
          <c:xMode val="edge"/>
          <c:yMode val="edge"/>
          <c:x val="4.7145341778377342E-2"/>
          <c:y val="2.1009627482577928E-2"/>
        </c:manualLayout>
      </c:layout>
    </c:title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companies</c:v>
                </c:pt>
              </c:strCache>
            </c:strRef>
          </c:tx>
          <c:dLbls>
            <c:showPercent val="1"/>
            <c:showLeaderLines val="1"/>
          </c:dLbls>
          <c:cat>
            <c:strRef>
              <c:f>Sheet1!$A$2:$A$11</c:f>
              <c:strCache>
                <c:ptCount val="10"/>
                <c:pt idx="0">
                  <c:v>United States</c:v>
                </c:pt>
                <c:pt idx="1">
                  <c:v>India</c:v>
                </c:pt>
                <c:pt idx="2">
                  <c:v>United Kingdom</c:v>
                </c:pt>
                <c:pt idx="3">
                  <c:v>Canada</c:v>
                </c:pt>
                <c:pt idx="4">
                  <c:v>France</c:v>
                </c:pt>
                <c:pt idx="5">
                  <c:v>Germany</c:v>
                </c:pt>
                <c:pt idx="6">
                  <c:v>Australia</c:v>
                </c:pt>
                <c:pt idx="7">
                  <c:v>China</c:v>
                </c:pt>
                <c:pt idx="8">
                  <c:v>Spain</c:v>
                </c:pt>
                <c:pt idx="9">
                  <c:v>Netherlands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4296</c:v>
                </c:pt>
                <c:pt idx="1">
                  <c:v>553</c:v>
                </c:pt>
                <c:pt idx="2">
                  <c:v>467</c:v>
                </c:pt>
                <c:pt idx="3">
                  <c:v>248</c:v>
                </c:pt>
                <c:pt idx="4">
                  <c:v>157</c:v>
                </c:pt>
                <c:pt idx="5">
                  <c:v>103</c:v>
                </c:pt>
                <c:pt idx="6">
                  <c:v>98</c:v>
                </c:pt>
                <c:pt idx="7">
                  <c:v>76</c:v>
                </c:pt>
                <c:pt idx="8">
                  <c:v>64</c:v>
                </c:pt>
                <c:pt idx="9">
                  <c:v>54</c:v>
                </c:pt>
              </c:numCache>
            </c:numRef>
          </c:val>
        </c:ser>
        <c:dLbls/>
        <c:firstSliceAng val="0"/>
      </c:pieChart>
    </c:plotArea>
    <c:legend>
      <c:legendPos val="r"/>
      <c:layout>
        <c:manualLayout>
          <c:xMode val="edge"/>
          <c:yMode val="edge"/>
          <c:x val="0.61559440301716195"/>
          <c:y val="3.4044051839923185E-2"/>
          <c:w val="0.38176122851945155"/>
          <c:h val="0.90941983099289514"/>
        </c:manualLayout>
      </c:layout>
    </c:legend>
    <c:plotVisOnly val="1"/>
    <c:dispBlanksAs val="zero"/>
  </c:chart>
  <c:txPr>
    <a:bodyPr/>
    <a:lstStyle/>
    <a:p>
      <a:pPr>
        <a:defRPr sz="1800"/>
      </a:pPr>
      <a:endParaRPr lang="en-US"/>
    </a:p>
  </c:txPr>
  <c:externalData r:id="rId1"/>
</c:chartSpace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D94A38-0726-490C-BC0A-538EE77CA594}" type="doc">
      <dgm:prSet loTypeId="urn:microsoft.com/office/officeart/2005/8/layout/vList4#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BE1222-9966-466E-9CFC-EE62E22634D2}">
      <dgm:prSet phldrT="[Text]"/>
      <dgm:spPr/>
      <dgm:t>
        <a:bodyPr/>
        <a:lstStyle/>
        <a:p>
          <a:r>
            <a:rPr lang="en-US" dirty="0" smtClean="0"/>
            <a:t>A number of applications including people search rely on HBase internally for data generation </a:t>
          </a:r>
          <a:endParaRPr lang="en-US" dirty="0"/>
        </a:p>
      </dgm:t>
    </dgm:pt>
    <dgm:pt modelId="{994B2322-3C22-4D18-A94F-6388C9C7F05A}" type="parTrans" cxnId="{56F3967E-A939-4EC9-97DC-4003B2295370}">
      <dgm:prSet/>
      <dgm:spPr/>
      <dgm:t>
        <a:bodyPr/>
        <a:lstStyle/>
        <a:p>
          <a:endParaRPr lang="en-US"/>
        </a:p>
      </dgm:t>
    </dgm:pt>
    <dgm:pt modelId="{EB53041B-4EDF-4EB8-A23A-2AAC5A54494D}" type="sibTrans" cxnId="{56F3967E-A939-4EC9-97DC-4003B2295370}">
      <dgm:prSet/>
      <dgm:spPr/>
      <dgm:t>
        <a:bodyPr/>
        <a:lstStyle/>
        <a:p>
          <a:endParaRPr lang="en-US"/>
        </a:p>
      </dgm:t>
    </dgm:pt>
    <dgm:pt modelId="{5A42C3DC-0470-4ADE-A6A8-A8078A74211A}">
      <dgm:prSet phldrT="[Text]"/>
      <dgm:spPr/>
      <dgm:t>
        <a:bodyPr/>
        <a:lstStyle/>
        <a:p>
          <a:r>
            <a:rPr lang="en-US" dirty="0" smtClean="0"/>
            <a:t>Uses of HBase to power their Messages infrastructure</a:t>
          </a:r>
          <a:endParaRPr lang="en-US" dirty="0"/>
        </a:p>
      </dgm:t>
    </dgm:pt>
    <dgm:pt modelId="{8AE2493A-524F-4139-AC25-DDE83DA52B7F}" type="parTrans" cxnId="{A4478AD8-AE85-49AD-83FA-D3173BF91724}">
      <dgm:prSet/>
      <dgm:spPr/>
      <dgm:t>
        <a:bodyPr/>
        <a:lstStyle/>
        <a:p>
          <a:endParaRPr lang="en-US"/>
        </a:p>
      </dgm:t>
    </dgm:pt>
    <dgm:pt modelId="{14D13BB1-AA22-4591-8D2D-C3F747504C41}" type="sibTrans" cxnId="{A4478AD8-AE85-49AD-83FA-D3173BF91724}">
      <dgm:prSet/>
      <dgm:spPr/>
      <dgm:t>
        <a:bodyPr/>
        <a:lstStyle/>
        <a:p>
          <a:endParaRPr lang="en-US"/>
        </a:p>
      </dgm:t>
    </dgm:pt>
    <dgm:pt modelId="{F6653FA3-AAC7-41DD-A965-870CAECEEB80}">
      <dgm:prSet phldrT="[Text]"/>
      <dgm:spPr/>
      <dgm:t>
        <a:bodyPr/>
        <a:lstStyle/>
        <a:p>
          <a:r>
            <a:rPr lang="en-US" dirty="0" smtClean="0"/>
            <a:t>We use HBase as a real time data storage and analytics platform</a:t>
          </a:r>
          <a:endParaRPr lang="en-US" dirty="0"/>
        </a:p>
      </dgm:t>
    </dgm:pt>
    <dgm:pt modelId="{F249D1B5-50A4-43D2-AB78-AC18AE1A1957}" type="parTrans" cxnId="{F14FE30E-720F-4566-846E-EB592DD07F93}">
      <dgm:prSet/>
      <dgm:spPr/>
      <dgm:t>
        <a:bodyPr/>
        <a:lstStyle/>
        <a:p>
          <a:endParaRPr lang="en-US"/>
        </a:p>
      </dgm:t>
    </dgm:pt>
    <dgm:pt modelId="{A41637C4-C477-495A-86F3-192D11F13A9E}" type="sibTrans" cxnId="{F14FE30E-720F-4566-846E-EB592DD07F93}">
      <dgm:prSet/>
      <dgm:spPr/>
      <dgm:t>
        <a:bodyPr/>
        <a:lstStyle/>
        <a:p>
          <a:endParaRPr lang="en-US"/>
        </a:p>
      </dgm:t>
    </dgm:pt>
    <dgm:pt modelId="{78A86965-0CD5-431C-AE4B-BC232CF9747A}" type="pres">
      <dgm:prSet presAssocID="{3AD94A38-0726-490C-BC0A-538EE77CA594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D7EFC95-7574-4FE0-BD33-CC030DE93D25}" type="pres">
      <dgm:prSet presAssocID="{E7BE1222-9966-466E-9CFC-EE62E22634D2}" presName="comp" presStyleCnt="0"/>
      <dgm:spPr/>
    </dgm:pt>
    <dgm:pt modelId="{2272AFC9-3608-4757-9950-36C5A649FC0A}" type="pres">
      <dgm:prSet presAssocID="{E7BE1222-9966-466E-9CFC-EE62E22634D2}" presName="box" presStyleLbl="node1" presStyleIdx="0" presStyleCnt="3"/>
      <dgm:spPr/>
      <dgm:t>
        <a:bodyPr/>
        <a:lstStyle/>
        <a:p>
          <a:endParaRPr lang="en-US"/>
        </a:p>
      </dgm:t>
    </dgm:pt>
    <dgm:pt modelId="{4538725C-0190-48F0-B058-2D7ED09B45B0}" type="pres">
      <dgm:prSet presAssocID="{E7BE1222-9966-466E-9CFC-EE62E22634D2}" presName="img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C9F37CE4-8A9E-456E-AC57-31442E695A5F}" type="pres">
      <dgm:prSet presAssocID="{E7BE1222-9966-466E-9CFC-EE62E22634D2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5A311D-B9B0-43F7-A5AF-41AA829DDEB0}" type="pres">
      <dgm:prSet presAssocID="{EB53041B-4EDF-4EB8-A23A-2AAC5A54494D}" presName="spacer" presStyleCnt="0"/>
      <dgm:spPr/>
    </dgm:pt>
    <dgm:pt modelId="{DD4E82FA-0A55-4D4B-9AEA-C57B72AEC1E6}" type="pres">
      <dgm:prSet presAssocID="{5A42C3DC-0470-4ADE-A6A8-A8078A74211A}" presName="comp" presStyleCnt="0"/>
      <dgm:spPr/>
    </dgm:pt>
    <dgm:pt modelId="{1E39862E-A394-4034-BC06-02D29A875D81}" type="pres">
      <dgm:prSet presAssocID="{5A42C3DC-0470-4ADE-A6A8-A8078A74211A}" presName="box" presStyleLbl="node1" presStyleIdx="1" presStyleCnt="3"/>
      <dgm:spPr/>
      <dgm:t>
        <a:bodyPr/>
        <a:lstStyle/>
        <a:p>
          <a:endParaRPr lang="en-US"/>
        </a:p>
      </dgm:t>
    </dgm:pt>
    <dgm:pt modelId="{74318CAA-BF26-4618-A25F-C872E8557A39}" type="pres">
      <dgm:prSet presAssocID="{5A42C3DC-0470-4ADE-A6A8-A8078A74211A}" presName="img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4B7C50BC-E222-4D5B-BED0-5A5E770965BB}" type="pres">
      <dgm:prSet presAssocID="{5A42C3DC-0470-4ADE-A6A8-A8078A74211A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E30904-4155-4064-98B4-C9795CFC1E53}" type="pres">
      <dgm:prSet presAssocID="{14D13BB1-AA22-4591-8D2D-C3F747504C41}" presName="spacer" presStyleCnt="0"/>
      <dgm:spPr/>
    </dgm:pt>
    <dgm:pt modelId="{F5DD06F0-9770-460A-A571-6D2A87D51B9C}" type="pres">
      <dgm:prSet presAssocID="{F6653FA3-AAC7-41DD-A965-870CAECEEB80}" presName="comp" presStyleCnt="0"/>
      <dgm:spPr/>
    </dgm:pt>
    <dgm:pt modelId="{538013ED-D8A7-40DE-93B6-E0BA9A065AED}" type="pres">
      <dgm:prSet presAssocID="{F6653FA3-AAC7-41DD-A965-870CAECEEB80}" presName="box" presStyleLbl="node1" presStyleIdx="2" presStyleCnt="3"/>
      <dgm:spPr/>
      <dgm:t>
        <a:bodyPr/>
        <a:lstStyle/>
        <a:p>
          <a:endParaRPr lang="en-US"/>
        </a:p>
      </dgm:t>
    </dgm:pt>
    <dgm:pt modelId="{97FC83E1-21E3-4E30-B4D1-96D4E206DC65}" type="pres">
      <dgm:prSet presAssocID="{F6653FA3-AAC7-41DD-A965-870CAECEEB80}" presName="img" presStyleLbl="fgImgPlace1" presStyleIdx="2" presStyleCnt="3"/>
      <dgm:spPr/>
    </dgm:pt>
    <dgm:pt modelId="{C30434FE-30BD-4686-ADA4-E48C15A95DD9}" type="pres">
      <dgm:prSet presAssocID="{F6653FA3-AAC7-41DD-A965-870CAECEEB80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7207B4B-7D06-46C3-998F-FBC3C833848B}" type="presOf" srcId="{F6653FA3-AAC7-41DD-A965-870CAECEEB80}" destId="{538013ED-D8A7-40DE-93B6-E0BA9A065AED}" srcOrd="0" destOrd="0" presId="urn:microsoft.com/office/officeart/2005/8/layout/vList4#1"/>
    <dgm:cxn modelId="{A4478AD8-AE85-49AD-83FA-D3173BF91724}" srcId="{3AD94A38-0726-490C-BC0A-538EE77CA594}" destId="{5A42C3DC-0470-4ADE-A6A8-A8078A74211A}" srcOrd="1" destOrd="0" parTransId="{8AE2493A-524F-4139-AC25-DDE83DA52B7F}" sibTransId="{14D13BB1-AA22-4591-8D2D-C3F747504C41}"/>
    <dgm:cxn modelId="{83B14EDB-6B4B-40BB-B79A-5FB8DB88E286}" type="presOf" srcId="{5A42C3DC-0470-4ADE-A6A8-A8078A74211A}" destId="{1E39862E-A394-4034-BC06-02D29A875D81}" srcOrd="0" destOrd="0" presId="urn:microsoft.com/office/officeart/2005/8/layout/vList4#1"/>
    <dgm:cxn modelId="{0ABF3A3C-B4C4-4754-920A-1772A93D524D}" type="presOf" srcId="{E7BE1222-9966-466E-9CFC-EE62E22634D2}" destId="{2272AFC9-3608-4757-9950-36C5A649FC0A}" srcOrd="0" destOrd="0" presId="urn:microsoft.com/office/officeart/2005/8/layout/vList4#1"/>
    <dgm:cxn modelId="{F14FE30E-720F-4566-846E-EB592DD07F93}" srcId="{3AD94A38-0726-490C-BC0A-538EE77CA594}" destId="{F6653FA3-AAC7-41DD-A965-870CAECEEB80}" srcOrd="2" destOrd="0" parTransId="{F249D1B5-50A4-43D2-AB78-AC18AE1A1957}" sibTransId="{A41637C4-C477-495A-86F3-192D11F13A9E}"/>
    <dgm:cxn modelId="{1492C9E2-0532-430F-9C80-6780A73ADE8E}" type="presOf" srcId="{F6653FA3-AAC7-41DD-A965-870CAECEEB80}" destId="{C30434FE-30BD-4686-ADA4-E48C15A95DD9}" srcOrd="1" destOrd="0" presId="urn:microsoft.com/office/officeart/2005/8/layout/vList4#1"/>
    <dgm:cxn modelId="{E93E5A14-F37E-4150-9102-B538CC024A3D}" type="presOf" srcId="{E7BE1222-9966-466E-9CFC-EE62E22634D2}" destId="{C9F37CE4-8A9E-456E-AC57-31442E695A5F}" srcOrd="1" destOrd="0" presId="urn:microsoft.com/office/officeart/2005/8/layout/vList4#1"/>
    <dgm:cxn modelId="{9AEFD5C0-5F29-4F2C-9DE1-BEA3F8094D6F}" type="presOf" srcId="{5A42C3DC-0470-4ADE-A6A8-A8078A74211A}" destId="{4B7C50BC-E222-4D5B-BED0-5A5E770965BB}" srcOrd="1" destOrd="0" presId="urn:microsoft.com/office/officeart/2005/8/layout/vList4#1"/>
    <dgm:cxn modelId="{E869751E-8486-436E-8280-BA5F721364C1}" type="presOf" srcId="{3AD94A38-0726-490C-BC0A-538EE77CA594}" destId="{78A86965-0CD5-431C-AE4B-BC232CF9747A}" srcOrd="0" destOrd="0" presId="urn:microsoft.com/office/officeart/2005/8/layout/vList4#1"/>
    <dgm:cxn modelId="{56F3967E-A939-4EC9-97DC-4003B2295370}" srcId="{3AD94A38-0726-490C-BC0A-538EE77CA594}" destId="{E7BE1222-9966-466E-9CFC-EE62E22634D2}" srcOrd="0" destOrd="0" parTransId="{994B2322-3C22-4D18-A94F-6388C9C7F05A}" sibTransId="{EB53041B-4EDF-4EB8-A23A-2AAC5A54494D}"/>
    <dgm:cxn modelId="{733D7D47-529A-47AF-8FE8-B4E2F753C4A3}" type="presParOf" srcId="{78A86965-0CD5-431C-AE4B-BC232CF9747A}" destId="{1D7EFC95-7574-4FE0-BD33-CC030DE93D25}" srcOrd="0" destOrd="0" presId="urn:microsoft.com/office/officeart/2005/8/layout/vList4#1"/>
    <dgm:cxn modelId="{0A86E1C3-F0D7-40DC-B74C-F227918AA778}" type="presParOf" srcId="{1D7EFC95-7574-4FE0-BD33-CC030DE93D25}" destId="{2272AFC9-3608-4757-9950-36C5A649FC0A}" srcOrd="0" destOrd="0" presId="urn:microsoft.com/office/officeart/2005/8/layout/vList4#1"/>
    <dgm:cxn modelId="{EA06602E-CC04-4AC2-B6DA-DA4A42C81826}" type="presParOf" srcId="{1D7EFC95-7574-4FE0-BD33-CC030DE93D25}" destId="{4538725C-0190-48F0-B058-2D7ED09B45B0}" srcOrd="1" destOrd="0" presId="urn:microsoft.com/office/officeart/2005/8/layout/vList4#1"/>
    <dgm:cxn modelId="{E9E372F1-FB68-4226-8640-CA93BAA63B83}" type="presParOf" srcId="{1D7EFC95-7574-4FE0-BD33-CC030DE93D25}" destId="{C9F37CE4-8A9E-456E-AC57-31442E695A5F}" srcOrd="2" destOrd="0" presId="urn:microsoft.com/office/officeart/2005/8/layout/vList4#1"/>
    <dgm:cxn modelId="{C8C5BF43-DA69-4B1E-BD04-D644A6E05BE5}" type="presParOf" srcId="{78A86965-0CD5-431C-AE4B-BC232CF9747A}" destId="{E65A311D-B9B0-43F7-A5AF-41AA829DDEB0}" srcOrd="1" destOrd="0" presId="urn:microsoft.com/office/officeart/2005/8/layout/vList4#1"/>
    <dgm:cxn modelId="{C5C2670B-410A-4FCD-B9FA-84BCD0443C63}" type="presParOf" srcId="{78A86965-0CD5-431C-AE4B-BC232CF9747A}" destId="{DD4E82FA-0A55-4D4B-9AEA-C57B72AEC1E6}" srcOrd="2" destOrd="0" presId="urn:microsoft.com/office/officeart/2005/8/layout/vList4#1"/>
    <dgm:cxn modelId="{81614FDB-69EB-43FF-BE73-09711D87845C}" type="presParOf" srcId="{DD4E82FA-0A55-4D4B-9AEA-C57B72AEC1E6}" destId="{1E39862E-A394-4034-BC06-02D29A875D81}" srcOrd="0" destOrd="0" presId="urn:microsoft.com/office/officeart/2005/8/layout/vList4#1"/>
    <dgm:cxn modelId="{A4A3B73F-FFB1-43B7-9A82-2B552570114B}" type="presParOf" srcId="{DD4E82FA-0A55-4D4B-9AEA-C57B72AEC1E6}" destId="{74318CAA-BF26-4618-A25F-C872E8557A39}" srcOrd="1" destOrd="0" presId="urn:microsoft.com/office/officeart/2005/8/layout/vList4#1"/>
    <dgm:cxn modelId="{59B0F022-F57E-4DB5-BFF9-B6993BDBC104}" type="presParOf" srcId="{DD4E82FA-0A55-4D4B-9AEA-C57B72AEC1E6}" destId="{4B7C50BC-E222-4D5B-BED0-5A5E770965BB}" srcOrd="2" destOrd="0" presId="urn:microsoft.com/office/officeart/2005/8/layout/vList4#1"/>
    <dgm:cxn modelId="{CDF1E54E-D82F-44D1-A0AF-861AE6CC0AAB}" type="presParOf" srcId="{78A86965-0CD5-431C-AE4B-BC232CF9747A}" destId="{DDE30904-4155-4064-98B4-C9795CFC1E53}" srcOrd="3" destOrd="0" presId="urn:microsoft.com/office/officeart/2005/8/layout/vList4#1"/>
    <dgm:cxn modelId="{E8ABE16B-11B1-40B4-8C9F-26A0AA7E1928}" type="presParOf" srcId="{78A86965-0CD5-431C-AE4B-BC232CF9747A}" destId="{F5DD06F0-9770-460A-A571-6D2A87D51B9C}" srcOrd="4" destOrd="0" presId="urn:microsoft.com/office/officeart/2005/8/layout/vList4#1"/>
    <dgm:cxn modelId="{1E4BA5B0-FA0C-454E-A2FE-170AE7CCAA00}" type="presParOf" srcId="{F5DD06F0-9770-460A-A571-6D2A87D51B9C}" destId="{538013ED-D8A7-40DE-93B6-E0BA9A065AED}" srcOrd="0" destOrd="0" presId="urn:microsoft.com/office/officeart/2005/8/layout/vList4#1"/>
    <dgm:cxn modelId="{6837BF7F-FB19-4164-A476-9D4D4FA6369E}" type="presParOf" srcId="{F5DD06F0-9770-460A-A571-6D2A87D51B9C}" destId="{97FC83E1-21E3-4E30-B4D1-96D4E206DC65}" srcOrd="1" destOrd="0" presId="urn:microsoft.com/office/officeart/2005/8/layout/vList4#1"/>
    <dgm:cxn modelId="{5BFCF100-DC9B-48E1-B106-4C4B18AB8626}" type="presParOf" srcId="{F5DD06F0-9770-460A-A571-6D2A87D51B9C}" destId="{C30434FE-30BD-4686-ADA4-E48C15A95DD9}" srcOrd="2" destOrd="0" presId="urn:microsoft.com/office/officeart/2005/8/layout/vList4#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D94A38-0726-490C-BC0A-538EE77CA594}" type="doc">
      <dgm:prSet loTypeId="urn:microsoft.com/office/officeart/2005/8/layout/vList4#2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BE1222-9966-466E-9CFC-EE62E22634D2}">
      <dgm:prSet phldrT="[Text]"/>
      <dgm:spPr/>
      <dgm:t>
        <a:bodyPr/>
        <a:lstStyle/>
        <a:p>
          <a:r>
            <a:rPr lang="en-US" dirty="0" smtClean="0"/>
            <a:t>Uses HBase to store document fingerprint for detecting  near-duplications. We have a cluster of few nodes that run HDFS, MapReduce, and HBase</a:t>
          </a:r>
          <a:endParaRPr lang="en-US" dirty="0"/>
        </a:p>
      </dgm:t>
    </dgm:pt>
    <dgm:pt modelId="{994B2322-3C22-4D18-A94F-6388C9C7F05A}" type="parTrans" cxnId="{56F3967E-A939-4EC9-97DC-4003B2295370}">
      <dgm:prSet/>
      <dgm:spPr/>
      <dgm:t>
        <a:bodyPr/>
        <a:lstStyle/>
        <a:p>
          <a:endParaRPr lang="en-US"/>
        </a:p>
      </dgm:t>
    </dgm:pt>
    <dgm:pt modelId="{EB53041B-4EDF-4EB8-A23A-2AAC5A54494D}" type="sibTrans" cxnId="{56F3967E-A939-4EC9-97DC-4003B2295370}">
      <dgm:prSet/>
      <dgm:spPr/>
      <dgm:t>
        <a:bodyPr/>
        <a:lstStyle/>
        <a:p>
          <a:endParaRPr lang="en-US"/>
        </a:p>
      </dgm:t>
    </dgm:pt>
    <dgm:pt modelId="{5A42C3DC-0470-4ADE-A6A8-A8078A74211A}">
      <dgm:prSet phldrT="[Text]"/>
      <dgm:spPr/>
      <dgm:t>
        <a:bodyPr/>
        <a:lstStyle/>
        <a:p>
          <a:r>
            <a:rPr lang="en-US" dirty="0" smtClean="0"/>
            <a:t>Uses an HBase cluster containing over a billion anonymized clinical records</a:t>
          </a:r>
          <a:endParaRPr lang="en-US" dirty="0"/>
        </a:p>
      </dgm:t>
    </dgm:pt>
    <dgm:pt modelId="{8AE2493A-524F-4139-AC25-DDE83DA52B7F}" type="parTrans" cxnId="{A4478AD8-AE85-49AD-83FA-D3173BF91724}">
      <dgm:prSet/>
      <dgm:spPr/>
      <dgm:t>
        <a:bodyPr/>
        <a:lstStyle/>
        <a:p>
          <a:endParaRPr lang="en-US"/>
        </a:p>
      </dgm:t>
    </dgm:pt>
    <dgm:pt modelId="{14D13BB1-AA22-4591-8D2D-C3F747504C41}" type="sibTrans" cxnId="{A4478AD8-AE85-49AD-83FA-D3173BF91724}">
      <dgm:prSet/>
      <dgm:spPr/>
      <dgm:t>
        <a:bodyPr/>
        <a:lstStyle/>
        <a:p>
          <a:endParaRPr lang="en-US"/>
        </a:p>
      </dgm:t>
    </dgm:pt>
    <dgm:pt modelId="{F6653FA3-AAC7-41DD-A965-870CAECEEB80}">
      <dgm:prSet phldrT="[Text]"/>
      <dgm:spPr/>
      <dgm:t>
        <a:bodyPr/>
        <a:lstStyle/>
        <a:p>
          <a:r>
            <a:rPr lang="en-US" dirty="0" smtClean="0"/>
            <a:t>Uses HBase as a foundation for cloud scale storage for a variety of applications </a:t>
          </a:r>
          <a:endParaRPr lang="en-US" dirty="0"/>
        </a:p>
      </dgm:t>
    </dgm:pt>
    <dgm:pt modelId="{F249D1B5-50A4-43D2-AB78-AC18AE1A1957}" type="parTrans" cxnId="{F14FE30E-720F-4566-846E-EB592DD07F93}">
      <dgm:prSet/>
      <dgm:spPr/>
      <dgm:t>
        <a:bodyPr/>
        <a:lstStyle/>
        <a:p>
          <a:endParaRPr lang="en-US"/>
        </a:p>
      </dgm:t>
    </dgm:pt>
    <dgm:pt modelId="{A41637C4-C477-495A-86F3-192D11F13A9E}" type="sibTrans" cxnId="{F14FE30E-720F-4566-846E-EB592DD07F93}">
      <dgm:prSet/>
      <dgm:spPr/>
      <dgm:t>
        <a:bodyPr/>
        <a:lstStyle/>
        <a:p>
          <a:endParaRPr lang="en-US"/>
        </a:p>
      </dgm:t>
    </dgm:pt>
    <dgm:pt modelId="{78A86965-0CD5-431C-AE4B-BC232CF9747A}" type="pres">
      <dgm:prSet presAssocID="{3AD94A38-0726-490C-BC0A-538EE77CA594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D7EFC95-7574-4FE0-BD33-CC030DE93D25}" type="pres">
      <dgm:prSet presAssocID="{E7BE1222-9966-466E-9CFC-EE62E22634D2}" presName="comp" presStyleCnt="0"/>
      <dgm:spPr/>
    </dgm:pt>
    <dgm:pt modelId="{2272AFC9-3608-4757-9950-36C5A649FC0A}" type="pres">
      <dgm:prSet presAssocID="{E7BE1222-9966-466E-9CFC-EE62E22634D2}" presName="box" presStyleLbl="node1" presStyleIdx="0" presStyleCnt="3"/>
      <dgm:spPr/>
      <dgm:t>
        <a:bodyPr/>
        <a:lstStyle/>
        <a:p>
          <a:endParaRPr lang="en-US"/>
        </a:p>
      </dgm:t>
    </dgm:pt>
    <dgm:pt modelId="{4538725C-0190-48F0-B058-2D7ED09B45B0}" type="pres">
      <dgm:prSet presAssocID="{E7BE1222-9966-466E-9CFC-EE62E22634D2}" presName="img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C9F37CE4-8A9E-456E-AC57-31442E695A5F}" type="pres">
      <dgm:prSet presAssocID="{E7BE1222-9966-466E-9CFC-EE62E22634D2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5A311D-B9B0-43F7-A5AF-41AA829DDEB0}" type="pres">
      <dgm:prSet presAssocID="{EB53041B-4EDF-4EB8-A23A-2AAC5A54494D}" presName="spacer" presStyleCnt="0"/>
      <dgm:spPr/>
    </dgm:pt>
    <dgm:pt modelId="{DD4E82FA-0A55-4D4B-9AEA-C57B72AEC1E6}" type="pres">
      <dgm:prSet presAssocID="{5A42C3DC-0470-4ADE-A6A8-A8078A74211A}" presName="comp" presStyleCnt="0"/>
      <dgm:spPr/>
    </dgm:pt>
    <dgm:pt modelId="{1E39862E-A394-4034-BC06-02D29A875D81}" type="pres">
      <dgm:prSet presAssocID="{5A42C3DC-0470-4ADE-A6A8-A8078A74211A}" presName="box" presStyleLbl="node1" presStyleIdx="1" presStyleCnt="3"/>
      <dgm:spPr/>
      <dgm:t>
        <a:bodyPr/>
        <a:lstStyle/>
        <a:p>
          <a:endParaRPr lang="en-US"/>
        </a:p>
      </dgm:t>
    </dgm:pt>
    <dgm:pt modelId="{74318CAA-BF26-4618-A25F-C872E8557A39}" type="pres">
      <dgm:prSet presAssocID="{5A42C3DC-0470-4ADE-A6A8-A8078A74211A}" presName="img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4B7C50BC-E222-4D5B-BED0-5A5E770965BB}" type="pres">
      <dgm:prSet presAssocID="{5A42C3DC-0470-4ADE-A6A8-A8078A74211A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E30904-4155-4064-98B4-C9795CFC1E53}" type="pres">
      <dgm:prSet presAssocID="{14D13BB1-AA22-4591-8D2D-C3F747504C41}" presName="spacer" presStyleCnt="0"/>
      <dgm:spPr/>
    </dgm:pt>
    <dgm:pt modelId="{F5DD06F0-9770-460A-A571-6D2A87D51B9C}" type="pres">
      <dgm:prSet presAssocID="{F6653FA3-AAC7-41DD-A965-870CAECEEB80}" presName="comp" presStyleCnt="0"/>
      <dgm:spPr/>
    </dgm:pt>
    <dgm:pt modelId="{538013ED-D8A7-40DE-93B6-E0BA9A065AED}" type="pres">
      <dgm:prSet presAssocID="{F6653FA3-AAC7-41DD-A965-870CAECEEB80}" presName="box" presStyleLbl="node1" presStyleIdx="2" presStyleCnt="3"/>
      <dgm:spPr/>
      <dgm:t>
        <a:bodyPr/>
        <a:lstStyle/>
        <a:p>
          <a:endParaRPr lang="en-US"/>
        </a:p>
      </dgm:t>
    </dgm:pt>
    <dgm:pt modelId="{97FC83E1-21E3-4E30-B4D1-96D4E206DC65}" type="pres">
      <dgm:prSet presAssocID="{F6653FA3-AAC7-41DD-A965-870CAECEEB80}" presName="img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C30434FE-30BD-4686-ADA4-E48C15A95DD9}" type="pres">
      <dgm:prSet presAssocID="{F6653FA3-AAC7-41DD-A965-870CAECEEB80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14FE30E-720F-4566-846E-EB592DD07F93}" srcId="{3AD94A38-0726-490C-BC0A-538EE77CA594}" destId="{F6653FA3-AAC7-41DD-A965-870CAECEEB80}" srcOrd="2" destOrd="0" parTransId="{F249D1B5-50A4-43D2-AB78-AC18AE1A1957}" sibTransId="{A41637C4-C477-495A-86F3-192D11F13A9E}"/>
    <dgm:cxn modelId="{56F3967E-A939-4EC9-97DC-4003B2295370}" srcId="{3AD94A38-0726-490C-BC0A-538EE77CA594}" destId="{E7BE1222-9966-466E-9CFC-EE62E22634D2}" srcOrd="0" destOrd="0" parTransId="{994B2322-3C22-4D18-A94F-6388C9C7F05A}" sibTransId="{EB53041B-4EDF-4EB8-A23A-2AAC5A54494D}"/>
    <dgm:cxn modelId="{E4521DFB-F722-467A-939A-17EAC4738AD1}" type="presOf" srcId="{F6653FA3-AAC7-41DD-A965-870CAECEEB80}" destId="{C30434FE-30BD-4686-ADA4-E48C15A95DD9}" srcOrd="1" destOrd="0" presId="urn:microsoft.com/office/officeart/2005/8/layout/vList4#2"/>
    <dgm:cxn modelId="{DF1D8B33-4D82-49C1-B638-6C2CD9251E51}" type="presOf" srcId="{F6653FA3-AAC7-41DD-A965-870CAECEEB80}" destId="{538013ED-D8A7-40DE-93B6-E0BA9A065AED}" srcOrd="0" destOrd="0" presId="urn:microsoft.com/office/officeart/2005/8/layout/vList4#2"/>
    <dgm:cxn modelId="{98522491-02EA-4A1B-9181-99ABA28F6E00}" type="presOf" srcId="{3AD94A38-0726-490C-BC0A-538EE77CA594}" destId="{78A86965-0CD5-431C-AE4B-BC232CF9747A}" srcOrd="0" destOrd="0" presId="urn:microsoft.com/office/officeart/2005/8/layout/vList4#2"/>
    <dgm:cxn modelId="{1A876E87-122F-4EAD-8B12-59DF3FB81CEC}" type="presOf" srcId="{E7BE1222-9966-466E-9CFC-EE62E22634D2}" destId="{C9F37CE4-8A9E-456E-AC57-31442E695A5F}" srcOrd="1" destOrd="0" presId="urn:microsoft.com/office/officeart/2005/8/layout/vList4#2"/>
    <dgm:cxn modelId="{4BBDD76A-7D8D-416A-A9D4-709F7FB5C034}" type="presOf" srcId="{5A42C3DC-0470-4ADE-A6A8-A8078A74211A}" destId="{4B7C50BC-E222-4D5B-BED0-5A5E770965BB}" srcOrd="1" destOrd="0" presId="urn:microsoft.com/office/officeart/2005/8/layout/vList4#2"/>
    <dgm:cxn modelId="{3514F98D-1AE4-412D-ACBD-89504A3F2A4A}" type="presOf" srcId="{E7BE1222-9966-466E-9CFC-EE62E22634D2}" destId="{2272AFC9-3608-4757-9950-36C5A649FC0A}" srcOrd="0" destOrd="0" presId="urn:microsoft.com/office/officeart/2005/8/layout/vList4#2"/>
    <dgm:cxn modelId="{A4478AD8-AE85-49AD-83FA-D3173BF91724}" srcId="{3AD94A38-0726-490C-BC0A-538EE77CA594}" destId="{5A42C3DC-0470-4ADE-A6A8-A8078A74211A}" srcOrd="1" destOrd="0" parTransId="{8AE2493A-524F-4139-AC25-DDE83DA52B7F}" sibTransId="{14D13BB1-AA22-4591-8D2D-C3F747504C41}"/>
    <dgm:cxn modelId="{F5464377-80D4-4CA8-A0FC-B0BC4D29E45B}" type="presOf" srcId="{5A42C3DC-0470-4ADE-A6A8-A8078A74211A}" destId="{1E39862E-A394-4034-BC06-02D29A875D81}" srcOrd="0" destOrd="0" presId="urn:microsoft.com/office/officeart/2005/8/layout/vList4#2"/>
    <dgm:cxn modelId="{0272E06B-07B6-4912-84F9-F1D493F47737}" type="presParOf" srcId="{78A86965-0CD5-431C-AE4B-BC232CF9747A}" destId="{1D7EFC95-7574-4FE0-BD33-CC030DE93D25}" srcOrd="0" destOrd="0" presId="urn:microsoft.com/office/officeart/2005/8/layout/vList4#2"/>
    <dgm:cxn modelId="{3B1D602B-6A47-4686-A5ED-2C31E9D0D3E8}" type="presParOf" srcId="{1D7EFC95-7574-4FE0-BD33-CC030DE93D25}" destId="{2272AFC9-3608-4757-9950-36C5A649FC0A}" srcOrd="0" destOrd="0" presId="urn:microsoft.com/office/officeart/2005/8/layout/vList4#2"/>
    <dgm:cxn modelId="{CC0E770C-B95E-405E-B4EF-27F3F160BB66}" type="presParOf" srcId="{1D7EFC95-7574-4FE0-BD33-CC030DE93D25}" destId="{4538725C-0190-48F0-B058-2D7ED09B45B0}" srcOrd="1" destOrd="0" presId="urn:microsoft.com/office/officeart/2005/8/layout/vList4#2"/>
    <dgm:cxn modelId="{81D12D2B-50DF-4D7C-9AC3-F156C87800D7}" type="presParOf" srcId="{1D7EFC95-7574-4FE0-BD33-CC030DE93D25}" destId="{C9F37CE4-8A9E-456E-AC57-31442E695A5F}" srcOrd="2" destOrd="0" presId="urn:microsoft.com/office/officeart/2005/8/layout/vList4#2"/>
    <dgm:cxn modelId="{7078B617-782E-4F09-9335-C987F972D9D9}" type="presParOf" srcId="{78A86965-0CD5-431C-AE4B-BC232CF9747A}" destId="{E65A311D-B9B0-43F7-A5AF-41AA829DDEB0}" srcOrd="1" destOrd="0" presId="urn:microsoft.com/office/officeart/2005/8/layout/vList4#2"/>
    <dgm:cxn modelId="{66E8CEBC-00DC-43B2-8769-F5ABBFFF3E33}" type="presParOf" srcId="{78A86965-0CD5-431C-AE4B-BC232CF9747A}" destId="{DD4E82FA-0A55-4D4B-9AEA-C57B72AEC1E6}" srcOrd="2" destOrd="0" presId="urn:microsoft.com/office/officeart/2005/8/layout/vList4#2"/>
    <dgm:cxn modelId="{200CD6E3-9293-4979-91FA-C086DD8B29C6}" type="presParOf" srcId="{DD4E82FA-0A55-4D4B-9AEA-C57B72AEC1E6}" destId="{1E39862E-A394-4034-BC06-02D29A875D81}" srcOrd="0" destOrd="0" presId="urn:microsoft.com/office/officeart/2005/8/layout/vList4#2"/>
    <dgm:cxn modelId="{174A6B36-5FA9-42D1-8A42-34DA9A7FB5BC}" type="presParOf" srcId="{DD4E82FA-0A55-4D4B-9AEA-C57B72AEC1E6}" destId="{74318CAA-BF26-4618-A25F-C872E8557A39}" srcOrd="1" destOrd="0" presId="urn:microsoft.com/office/officeart/2005/8/layout/vList4#2"/>
    <dgm:cxn modelId="{A7DC91D8-4252-4D17-AB88-74B8056F2778}" type="presParOf" srcId="{DD4E82FA-0A55-4D4B-9AEA-C57B72AEC1E6}" destId="{4B7C50BC-E222-4D5B-BED0-5A5E770965BB}" srcOrd="2" destOrd="0" presId="urn:microsoft.com/office/officeart/2005/8/layout/vList4#2"/>
    <dgm:cxn modelId="{EE04C857-AC06-4EC1-BAF5-17D14496FB78}" type="presParOf" srcId="{78A86965-0CD5-431C-AE4B-BC232CF9747A}" destId="{DDE30904-4155-4064-98B4-C9795CFC1E53}" srcOrd="3" destOrd="0" presId="urn:microsoft.com/office/officeart/2005/8/layout/vList4#2"/>
    <dgm:cxn modelId="{C66E290B-5BA1-49D6-929C-3F5DB182359E}" type="presParOf" srcId="{78A86965-0CD5-431C-AE4B-BC232CF9747A}" destId="{F5DD06F0-9770-460A-A571-6D2A87D51B9C}" srcOrd="4" destOrd="0" presId="urn:microsoft.com/office/officeart/2005/8/layout/vList4#2"/>
    <dgm:cxn modelId="{FC477A5D-EBBE-4C49-8F2D-8ADA98D67FDB}" type="presParOf" srcId="{F5DD06F0-9770-460A-A571-6D2A87D51B9C}" destId="{538013ED-D8A7-40DE-93B6-E0BA9A065AED}" srcOrd="0" destOrd="0" presId="urn:microsoft.com/office/officeart/2005/8/layout/vList4#2"/>
    <dgm:cxn modelId="{53126C82-0BF3-4F5B-8492-0A53F62EDD5C}" type="presParOf" srcId="{F5DD06F0-9770-460A-A571-6D2A87D51B9C}" destId="{97FC83E1-21E3-4E30-B4D1-96D4E206DC65}" srcOrd="1" destOrd="0" presId="urn:microsoft.com/office/officeart/2005/8/layout/vList4#2"/>
    <dgm:cxn modelId="{87B1F714-0498-4D83-BA45-E414FB2837C1}" type="presParOf" srcId="{F5DD06F0-9770-460A-A571-6D2A87D51B9C}" destId="{C30434FE-30BD-4686-ADA4-E48C15A95DD9}" srcOrd="2" destOrd="0" presId="urn:microsoft.com/office/officeart/2005/8/layout/vList4#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#1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#2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4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9085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1C7DFD-F0F1-45A8-AD62-9E4BAB89E1BF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1049086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49087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88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9089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9BFE4A-1A98-4B35-9264-0AC2A037C1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69929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582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F75B-123D-49FD-B39B-7222573A29E2}" type="datetime1">
              <a:rPr lang="en-US" smtClean="0"/>
              <a:pPr/>
              <a:t>10/9/2024</a:t>
            </a:fld>
            <a:endParaRPr lang="en-US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F330F-A8AC-DE45-BD6B-AE8EC1B64A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74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7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C11E7-69BF-4CC6-9C7B-8F835B31BF56}" type="datetime1">
              <a:rPr lang="en-US" smtClean="0"/>
              <a:pPr/>
              <a:t>10/9/2024</a:t>
            </a:fld>
            <a:endParaRPr lang="en-US"/>
          </a:p>
        </p:txBody>
      </p:sp>
      <p:sp>
        <p:nvSpPr>
          <p:cNvPr id="104907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7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F330F-A8AC-DE45-BD6B-AE8EC1B64A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7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5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5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10115-1FB9-41E1-A577-77C813FCC4EC}" type="datetime1">
              <a:rPr lang="en-US" smtClean="0"/>
              <a:pPr/>
              <a:t>10/9/2024</a:t>
            </a:fld>
            <a:endParaRPr lang="en-US"/>
          </a:p>
        </p:txBody>
      </p:sp>
      <p:sp>
        <p:nvSpPr>
          <p:cNvPr id="104906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6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F330F-A8AC-DE45-BD6B-AE8EC1B64A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5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9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3868A-91F4-431D-A35F-9CE2E358AA77}" type="datetime1">
              <a:rPr lang="en-US" smtClean="0"/>
              <a:pPr/>
              <a:t>10/9/2024</a:t>
            </a:fld>
            <a:endParaRPr lang="en-US"/>
          </a:p>
        </p:txBody>
      </p:sp>
      <p:sp>
        <p:nvSpPr>
          <p:cNvPr id="104859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59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F330F-A8AC-DE45-BD6B-AE8EC1B64A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68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069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7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4AF30-AA76-463F-91FC-89C7EAA51CF2}" type="datetime1">
              <a:rPr lang="en-US" smtClean="0"/>
              <a:pPr/>
              <a:t>10/9/2024</a:t>
            </a:fld>
            <a:endParaRPr lang="en-US"/>
          </a:p>
        </p:txBody>
      </p:sp>
      <p:sp>
        <p:nvSpPr>
          <p:cNvPr id="104907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7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F330F-A8AC-DE45-BD6B-AE8EC1B64A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40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41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4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CDE92-E56B-48B9-88D5-5F9E18DA67C0}" type="datetime1">
              <a:rPr lang="en-US" smtClean="0"/>
              <a:pPr/>
              <a:t>10/9/2024</a:t>
            </a:fld>
            <a:endParaRPr lang="en-US"/>
          </a:p>
        </p:txBody>
      </p:sp>
      <p:sp>
        <p:nvSpPr>
          <p:cNvPr id="104904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4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F330F-A8AC-DE45-BD6B-AE8EC1B64A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46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47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4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49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50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D51F3-39A4-40E7-BB0C-DBB078C975BA}" type="datetime1">
              <a:rPr lang="en-US" smtClean="0"/>
              <a:pPr/>
              <a:t>10/9/2024</a:t>
            </a:fld>
            <a:endParaRPr lang="en-US"/>
          </a:p>
        </p:txBody>
      </p:sp>
      <p:sp>
        <p:nvSpPr>
          <p:cNvPr id="1049051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52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F330F-A8AC-DE45-BD6B-AE8EC1B64A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5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3FEE5-9071-42AF-AA08-F2A40CF3232C}" type="datetime1">
              <a:rPr lang="en-US" smtClean="0"/>
              <a:pPr/>
              <a:t>10/9/2024</a:t>
            </a:fld>
            <a:endParaRPr lang="en-US"/>
          </a:p>
        </p:txBody>
      </p:sp>
      <p:sp>
        <p:nvSpPr>
          <p:cNvPr id="104905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5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F330F-A8AC-DE45-BD6B-AE8EC1B64A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DE656-4DFE-4769-8545-F567FAA83127}" type="datetime1">
              <a:rPr lang="en-US" smtClean="0"/>
              <a:pPr/>
              <a:t>10/9/2024</a:t>
            </a:fld>
            <a:endParaRPr lang="en-US"/>
          </a:p>
        </p:txBody>
      </p:sp>
      <p:sp>
        <p:nvSpPr>
          <p:cNvPr id="104867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7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F330F-A8AC-DE45-BD6B-AE8EC1B64A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8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079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80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8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15032-3F3D-42D8-AB27-5209B51889B4}" type="datetime1">
              <a:rPr lang="en-US" smtClean="0"/>
              <a:pPr/>
              <a:t>10/9/2024</a:t>
            </a:fld>
            <a:endParaRPr lang="en-US"/>
          </a:p>
        </p:txBody>
      </p:sp>
      <p:sp>
        <p:nvSpPr>
          <p:cNvPr id="104908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8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F330F-A8AC-DE45-BD6B-AE8EC1B64A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6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06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906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6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5C7DD-080B-4486-B52E-43E8BC340C80}" type="datetime1">
              <a:rPr lang="en-US" smtClean="0"/>
              <a:pPr/>
              <a:t>10/9/2024</a:t>
            </a:fld>
            <a:endParaRPr lang="en-US"/>
          </a:p>
        </p:txBody>
      </p:sp>
      <p:sp>
        <p:nvSpPr>
          <p:cNvPr id="104906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6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F330F-A8AC-DE45-BD6B-AE8EC1B64A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136E6-E316-4585-BA5E-73EBE5D60A2E}" type="datetime1">
              <a:rPr lang="en-US" smtClean="0"/>
              <a:pPr/>
              <a:t>10/9/2024</a:t>
            </a:fld>
            <a:endParaRPr 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F330F-A8AC-DE45-BD6B-AE8EC1B64A0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zyre.com/article/hive-vs-hbase-different-technologies-that-work-better-together/322" TargetMode="External"/><Relationship Id="rId13" Type="http://schemas.openxmlformats.org/officeDocument/2006/relationships/hyperlink" Target="https://yeopoong.github.io/dev/2018/03/06/hbase/" TargetMode="External"/><Relationship Id="rId3" Type="http://schemas.openxmlformats.org/officeDocument/2006/relationships/hyperlink" Target="https://data-flair.training/blogs/apache-hive-architecture/" TargetMode="External"/><Relationship Id="rId7" Type="http://schemas.openxmlformats.org/officeDocument/2006/relationships/hyperlink" Target="https://www.quora.com/What-are-the-advantages-of-Apache-Hive" TargetMode="External"/><Relationship Id="rId12" Type="http://schemas.openxmlformats.org/officeDocument/2006/relationships/hyperlink" Target="https://www.cloudera.com/documentation/other/shared/CDH5-Beta-2-RNs/hbase_jdiff_report-p-cdh4.5-c-cdh5b2/cdh5b2/org/apache/hadoop/hbase/regionserver/HRegionServer.html" TargetMode="External"/><Relationship Id="rId2" Type="http://schemas.openxmlformats.org/officeDocument/2006/relationships/hyperlink" Target="https://www.tutorialspoint.com/hive/hive_introduction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ezyre.com/hadoop-course/hive" TargetMode="External"/><Relationship Id="rId11" Type="http://schemas.openxmlformats.org/officeDocument/2006/relationships/hyperlink" Target="https://blogs.apache.org/hbase/entry/hbase_who_needs_a_master" TargetMode="External"/><Relationship Id="rId5" Type="http://schemas.openxmlformats.org/officeDocument/2006/relationships/hyperlink" Target="https://www.edureka.co/blog/hive-data-models/" TargetMode="External"/><Relationship Id="rId15" Type="http://schemas.openxmlformats.org/officeDocument/2006/relationships/hyperlink" Target="https://savvycomsoftware.com/what-you-need-to-know-about-hadoop-and-its-ecosystem/" TargetMode="External"/><Relationship Id="rId10" Type="http://schemas.openxmlformats.org/officeDocument/2006/relationships/hyperlink" Target="https://www.slideshare.net/martyhall/hadoop-tutorial-hbase-part-1-overview" TargetMode="External"/><Relationship Id="rId4" Type="http://schemas.openxmlformats.org/officeDocument/2006/relationships/hyperlink" Target="https://mapr.com/products/product-overview/apache-hive/" TargetMode="External"/><Relationship Id="rId9" Type="http://schemas.openxmlformats.org/officeDocument/2006/relationships/hyperlink" Target="https://intellipaat.com/blog/what-is-apache-hbase/" TargetMode="External"/><Relationship Id="rId14" Type="http://schemas.openxmlformats.org/officeDocument/2006/relationships/hyperlink" Target="http://www.hadoopinsight.com/blog/hbase/understanding-hbase-ecosystem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1" name="Title 1"/>
          <p:cNvSpPr>
            <a:spLocks noGrp="1"/>
          </p:cNvSpPr>
          <p:nvPr>
            <p:ph type="ctrTitle"/>
          </p:nvPr>
        </p:nvSpPr>
        <p:spPr>
          <a:xfrm>
            <a:off x="84083" y="370703"/>
            <a:ext cx="8976790" cy="1075038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smtClean="0"/>
              <a:t>Big Data Analytics Tool:  HBase</a:t>
            </a:r>
            <a:endParaRPr lang="en-US" dirty="0"/>
          </a:p>
        </p:txBody>
      </p:sp>
      <p:sp>
        <p:nvSpPr>
          <p:cNvPr id="1048802" name="Subtitle 2"/>
          <p:cNvSpPr>
            <a:spLocks noGrp="1"/>
          </p:cNvSpPr>
          <p:nvPr>
            <p:ph type="subTitle" idx="1"/>
          </p:nvPr>
        </p:nvSpPr>
        <p:spPr>
          <a:xfrm>
            <a:off x="1371600" y="2716530"/>
            <a:ext cx="6400800" cy="17526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Lecture </a:t>
            </a:r>
            <a:r>
              <a:rPr lang="en-US" dirty="0" smtClean="0">
                <a:solidFill>
                  <a:srgbClr val="FF0000"/>
                </a:solidFill>
              </a:rPr>
              <a:t>13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1048803" name="Title 3"/>
          <p:cNvSpPr txBox="1"/>
          <p:nvPr/>
        </p:nvSpPr>
        <p:spPr>
          <a:xfrm>
            <a:off x="914400" y="4270664"/>
            <a:ext cx="7772400" cy="16684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1" i="1" u="none" strike="noStrike" kern="1200" cap="none" spc="0" normalizeH="0" baseline="0" noProof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Dr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</a:t>
            </a:r>
            <a:r>
              <a:rPr kumimoji="0" lang="en-US" sz="24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Kashish Ara Shakil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24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Assistant 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Professor</a:t>
            </a:r>
            <a:b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Department of Computer </a:t>
            </a:r>
            <a:r>
              <a:rPr kumimoji="0" lang="en-US" sz="24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Science &amp; Engineering,</a:t>
            </a:r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Jamia </a:t>
            </a:r>
            <a:r>
              <a:rPr kumimoji="0" lang="en-US" sz="24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Hamdard,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New Delhi </a:t>
            </a:r>
            <a:b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4880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F330F-A8AC-DE45-BD6B-AE8EC1B64A08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86897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 </a:t>
            </a:r>
            <a:r>
              <a:rPr lang="en-US" b="1" dirty="0"/>
              <a:t>Difference between Hive and HBase</a:t>
            </a:r>
            <a:br>
              <a:rPr lang="en-US" b="1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F330F-A8AC-DE45-BD6B-AE8EC1B64A0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871254" y="5844746"/>
            <a:ext cx="747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Ref[7]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566848664"/>
              </p:ext>
            </p:extLst>
          </p:nvPr>
        </p:nvGraphicFramePr>
        <p:xfrm>
          <a:off x="605481" y="1161535"/>
          <a:ext cx="7920681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487268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Hive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HBase</a:t>
                      </a:r>
                      <a:endParaRPr 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Hive is query engine 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HBase is a data storage particularly for unstructured data.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Apache Hive is mainly used for batch processing i.e. OLAP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HBase is extensively used for transactional processing wherein the response time of the query is not highly interactive i.e. OLTP.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Hive is to analytical queries.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HBase is to real-time querying 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77276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89189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Hive </a:t>
            </a:r>
            <a:r>
              <a:rPr lang="en-US" b="1" dirty="0"/>
              <a:t>and HBase –Better Together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8783"/>
            <a:ext cx="8229600" cy="4525963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US" sz="3800" dirty="0" smtClean="0"/>
              <a:t>There is  </a:t>
            </a:r>
            <a:r>
              <a:rPr lang="en-US" sz="3800" dirty="0"/>
              <a:t>some </a:t>
            </a:r>
            <a:r>
              <a:rPr lang="en-US" sz="3800" dirty="0" smtClean="0"/>
              <a:t>limitations with Hive  </a:t>
            </a:r>
            <a:r>
              <a:rPr lang="en-US" sz="3800" dirty="0"/>
              <a:t>of high latency and HBase does not have analytical </a:t>
            </a:r>
            <a:r>
              <a:rPr lang="en-US" sz="3800" dirty="0" smtClean="0"/>
              <a:t>capabilities</a:t>
            </a:r>
          </a:p>
          <a:p>
            <a:pPr algn="just"/>
            <a:r>
              <a:rPr lang="en-US" sz="3800" dirty="0" smtClean="0"/>
              <a:t> Integrating Hive and </a:t>
            </a:r>
            <a:r>
              <a:rPr lang="en-US" sz="3800" dirty="0" err="1" smtClean="0"/>
              <a:t>Hbase</a:t>
            </a:r>
            <a:r>
              <a:rPr lang="en-US" sz="3800" dirty="0" smtClean="0"/>
              <a:t> Technologies </a:t>
            </a:r>
            <a:r>
              <a:rPr lang="en-US" sz="3800" dirty="0"/>
              <a:t>together is the </a:t>
            </a:r>
            <a:r>
              <a:rPr lang="en-US" sz="3800" dirty="0" smtClean="0"/>
              <a:t>preeminent </a:t>
            </a:r>
            <a:r>
              <a:rPr lang="en-US" sz="3800" dirty="0"/>
              <a:t>solution</a:t>
            </a:r>
            <a:r>
              <a:rPr lang="en-US" sz="3800" dirty="0" smtClean="0"/>
              <a:t>.</a:t>
            </a:r>
          </a:p>
          <a:p>
            <a:pPr algn="just"/>
            <a:r>
              <a:rPr lang="en-US" sz="3800" dirty="0" smtClean="0"/>
              <a:t>People </a:t>
            </a:r>
            <a:r>
              <a:rPr lang="en-US" sz="3800" dirty="0"/>
              <a:t>working with big data have this question </a:t>
            </a:r>
            <a:r>
              <a:rPr lang="en-US" sz="3800" dirty="0" smtClean="0"/>
              <a:t>in their </a:t>
            </a:r>
            <a:r>
              <a:rPr lang="en-US" sz="3800" dirty="0"/>
              <a:t>mind on –“How to use HBase from Hive</a:t>
            </a:r>
            <a:r>
              <a:rPr lang="en-US" sz="3800" dirty="0" smtClean="0"/>
              <a:t>?</a:t>
            </a:r>
          </a:p>
          <a:p>
            <a:pPr algn="just"/>
            <a:r>
              <a:rPr lang="en-US" sz="3800" dirty="0" smtClean="0"/>
              <a:t> </a:t>
            </a:r>
            <a:r>
              <a:rPr lang="en-US" sz="3800" dirty="0"/>
              <a:t>How well </a:t>
            </a:r>
            <a:r>
              <a:rPr lang="en-US" sz="3800" dirty="0" smtClean="0"/>
              <a:t>does </a:t>
            </a:r>
            <a:r>
              <a:rPr lang="en-US" sz="3800" dirty="0"/>
              <a:t>hive and HBase </a:t>
            </a:r>
            <a:r>
              <a:rPr lang="en-US" sz="3800" dirty="0" smtClean="0"/>
              <a:t>work together and </a:t>
            </a:r>
            <a:r>
              <a:rPr lang="en-US" sz="3800" dirty="0"/>
              <a:t>what is the </a:t>
            </a:r>
            <a:r>
              <a:rPr lang="en-US" sz="3800" dirty="0" smtClean="0"/>
              <a:t>preeminent </a:t>
            </a:r>
            <a:r>
              <a:rPr lang="en-US" sz="3800" dirty="0"/>
              <a:t>way to use them?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F330F-A8AC-DE45-BD6B-AE8EC1B64A0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871254" y="5844746"/>
            <a:ext cx="747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Ref[7]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9576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2119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9497"/>
            <a:ext cx="8229600" cy="4525963"/>
          </a:xfrm>
        </p:spPr>
        <p:txBody>
          <a:bodyPr/>
          <a:lstStyle/>
          <a:p>
            <a:r>
              <a:rPr lang="en-US" dirty="0" smtClean="0"/>
              <a:t>Usually </a:t>
            </a:r>
            <a:r>
              <a:rPr lang="en-US" dirty="0"/>
              <a:t>HBase and Hive are used together on the same Hadoop cluster.</a:t>
            </a:r>
          </a:p>
          <a:p>
            <a:pPr algn="just"/>
            <a:r>
              <a:rPr lang="en-US" dirty="0"/>
              <a:t>Hive can be used as an ETL tool for batch inserts into HBase or to execute queries that join data </a:t>
            </a:r>
            <a:r>
              <a:rPr lang="en-US" dirty="0" smtClean="0"/>
              <a:t>existing </a:t>
            </a:r>
            <a:r>
              <a:rPr lang="en-US" dirty="0"/>
              <a:t>in HBase tables with the data </a:t>
            </a:r>
            <a:r>
              <a:rPr lang="en-US" dirty="0" smtClean="0"/>
              <a:t>existing </a:t>
            </a:r>
            <a:r>
              <a:rPr lang="en-US" dirty="0"/>
              <a:t>in HDFS files or in external data stores.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F330F-A8AC-DE45-BD6B-AE8EC1B64A0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6203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35178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Why use </a:t>
            </a:r>
            <a:r>
              <a:rPr lang="en-US" b="1" dirty="0"/>
              <a:t>the HBase technology?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8734"/>
            <a:ext cx="8229600" cy="450742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dirty="0"/>
              <a:t>HBase is one of the core Hadoop </a:t>
            </a:r>
            <a:r>
              <a:rPr lang="en-US" dirty="0" smtClean="0"/>
              <a:t> components </a:t>
            </a:r>
            <a:r>
              <a:rPr lang="en-US" dirty="0"/>
              <a:t>of the </a:t>
            </a:r>
            <a:r>
              <a:rPr lang="en-US" dirty="0" smtClean="0"/>
              <a:t>ecosystem and </a:t>
            </a:r>
            <a:r>
              <a:rPr lang="en-US" dirty="0"/>
              <a:t>other </a:t>
            </a:r>
            <a:r>
              <a:rPr lang="en-US" dirty="0" smtClean="0"/>
              <a:t>two </a:t>
            </a:r>
            <a:r>
              <a:rPr lang="en-US" dirty="0"/>
              <a:t>HDFS and MapReduce. </a:t>
            </a:r>
            <a:r>
              <a:rPr lang="en-US" dirty="0" smtClean="0"/>
              <a:t>It is part </a:t>
            </a:r>
            <a:r>
              <a:rPr lang="en-US" dirty="0"/>
              <a:t>of the Hortonworks Data Platform </a:t>
            </a:r>
            <a:r>
              <a:rPr lang="en-US" dirty="0" smtClean="0"/>
              <a:t>Apache </a:t>
            </a:r>
            <a:r>
              <a:rPr lang="en-US" dirty="0"/>
              <a:t>Hadoop ecosystem </a:t>
            </a:r>
            <a:r>
              <a:rPr lang="en-US" dirty="0" smtClean="0"/>
              <a:t> which is </a:t>
            </a:r>
            <a:r>
              <a:rPr lang="en-US" dirty="0"/>
              <a:t>available as a highly secure, enterprise ready big data framework. It is being </a:t>
            </a:r>
            <a:r>
              <a:rPr lang="en-US" dirty="0" smtClean="0"/>
              <a:t>frequently </a:t>
            </a:r>
            <a:r>
              <a:rPr lang="en-US" dirty="0"/>
              <a:t>deployed by some of the biggest </a:t>
            </a:r>
            <a:r>
              <a:rPr lang="en-US" dirty="0" smtClean="0"/>
              <a:t>industries like </a:t>
            </a:r>
            <a:r>
              <a:rPr lang="en-US" dirty="0"/>
              <a:t>Facebook messaging system and </a:t>
            </a:r>
            <a:r>
              <a:rPr lang="en-US" dirty="0" smtClean="0"/>
              <a:t>as many.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F330F-A8AC-DE45-BD6B-AE8EC1B64A0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87045" y="5801224"/>
            <a:ext cx="747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Ref[8]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1676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6832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/>
              <a:t>Continued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1470"/>
            <a:ext cx="8427308" cy="4525963"/>
          </a:xfrm>
        </p:spPr>
        <p:txBody>
          <a:bodyPr>
            <a:normAutofit fontScale="25000" lnSpcReduction="20000"/>
          </a:bodyPr>
          <a:lstStyle/>
          <a:p>
            <a:pPr marL="0" indent="0" algn="just">
              <a:buNone/>
            </a:pPr>
            <a:r>
              <a:rPr lang="en-US" sz="12800" dirty="0"/>
              <a:t>There </a:t>
            </a:r>
            <a:r>
              <a:rPr lang="en-US" sz="12800" dirty="0" smtClean="0"/>
              <a:t>are some of </a:t>
            </a:r>
            <a:r>
              <a:rPr lang="en-US" sz="12800" dirty="0"/>
              <a:t>the salient features of HBase </a:t>
            </a:r>
            <a:r>
              <a:rPr lang="en-US" sz="12800" dirty="0" smtClean="0"/>
              <a:t>is </a:t>
            </a:r>
            <a:r>
              <a:rPr lang="en-US" sz="12800" dirty="0"/>
              <a:t>as follows:</a:t>
            </a:r>
          </a:p>
          <a:p>
            <a:pPr algn="just"/>
            <a:r>
              <a:rPr lang="en-US" sz="12800" dirty="0"/>
              <a:t>It has a </a:t>
            </a:r>
            <a:r>
              <a:rPr lang="en-US" sz="12800" dirty="0" smtClean="0"/>
              <a:t>entirely </a:t>
            </a:r>
            <a:r>
              <a:rPr lang="en-US" sz="12800" dirty="0"/>
              <a:t>distributed architecture and can work on extremely </a:t>
            </a:r>
            <a:r>
              <a:rPr lang="en-US" sz="12800" dirty="0" smtClean="0"/>
              <a:t>huge </a:t>
            </a:r>
            <a:r>
              <a:rPr lang="en-US" sz="12800" dirty="0"/>
              <a:t>scale </a:t>
            </a:r>
            <a:r>
              <a:rPr lang="en-US" sz="12800" dirty="0" smtClean="0"/>
              <a:t>data.</a:t>
            </a:r>
            <a:endParaRPr lang="en-US" sz="12800" dirty="0"/>
          </a:p>
          <a:p>
            <a:pPr algn="just"/>
            <a:r>
              <a:rPr lang="en-US" sz="12800" dirty="0"/>
              <a:t>It works for extremely random </a:t>
            </a:r>
            <a:r>
              <a:rPr lang="en-US" sz="12800" dirty="0" smtClean="0"/>
              <a:t>R/W operations</a:t>
            </a:r>
            <a:endParaRPr lang="en-US" sz="12800" dirty="0"/>
          </a:p>
          <a:p>
            <a:pPr algn="just"/>
            <a:r>
              <a:rPr lang="en-US" sz="12800" dirty="0" smtClean="0"/>
              <a:t>It </a:t>
            </a:r>
            <a:r>
              <a:rPr lang="en-US" sz="12800" dirty="0"/>
              <a:t>has high security and easy </a:t>
            </a:r>
            <a:r>
              <a:rPr lang="en-US" sz="12800" dirty="0" smtClean="0"/>
              <a:t>Data management. </a:t>
            </a:r>
          </a:p>
          <a:p>
            <a:pPr algn="just"/>
            <a:r>
              <a:rPr lang="en-US" sz="12800" dirty="0" smtClean="0"/>
              <a:t>It provides an unprecedented high write throughput</a:t>
            </a:r>
          </a:p>
          <a:p>
            <a:pPr algn="just"/>
            <a:r>
              <a:rPr lang="en-US" sz="12800" dirty="0" smtClean="0"/>
              <a:t>Scaling </a:t>
            </a:r>
            <a:r>
              <a:rPr lang="en-US" sz="12800" dirty="0"/>
              <a:t>to meet additional requirements is seamless and </a:t>
            </a:r>
            <a:r>
              <a:rPr lang="en-US" sz="12800" dirty="0" smtClean="0"/>
              <a:t>quick</a:t>
            </a:r>
            <a:endParaRPr lang="en-US" sz="1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F330F-A8AC-DE45-BD6B-AE8EC1B64A0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6923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64524"/>
            <a:ext cx="8229600" cy="5789141"/>
          </a:xfrm>
        </p:spPr>
        <p:txBody>
          <a:bodyPr>
            <a:normAutofit fontScale="25000" lnSpcReduction="20000"/>
          </a:bodyPr>
          <a:lstStyle/>
          <a:p>
            <a:pPr algn="just"/>
            <a:r>
              <a:rPr lang="en-US" sz="12800" dirty="0" smtClean="0"/>
              <a:t>It can </a:t>
            </a:r>
            <a:r>
              <a:rPr lang="en-US" sz="12800" dirty="0"/>
              <a:t>be used for both structured and semi-structured </a:t>
            </a:r>
            <a:r>
              <a:rPr lang="en-US" sz="12800" dirty="0" smtClean="0"/>
              <a:t>data.</a:t>
            </a:r>
            <a:endParaRPr lang="en-US" sz="12800" dirty="0"/>
          </a:p>
          <a:p>
            <a:pPr algn="just"/>
            <a:r>
              <a:rPr lang="en-US" sz="12800" dirty="0"/>
              <a:t>It is good when you don’t </a:t>
            </a:r>
            <a:r>
              <a:rPr lang="en-US" sz="12800" dirty="0" smtClean="0"/>
              <a:t>requirement of </a:t>
            </a:r>
            <a:r>
              <a:rPr lang="en-US" sz="12800" dirty="0"/>
              <a:t>full RDBMS </a:t>
            </a:r>
            <a:r>
              <a:rPr lang="en-US" sz="12800" dirty="0" smtClean="0"/>
              <a:t>capabilities.</a:t>
            </a:r>
            <a:endParaRPr lang="en-US" sz="12800" dirty="0"/>
          </a:p>
          <a:p>
            <a:pPr algn="just"/>
            <a:r>
              <a:rPr lang="en-US" sz="12800" dirty="0" err="1" smtClean="0"/>
              <a:t>Hbase</a:t>
            </a:r>
            <a:r>
              <a:rPr lang="en-US" sz="12800" dirty="0" smtClean="0"/>
              <a:t> has </a:t>
            </a:r>
            <a:r>
              <a:rPr lang="en-US" sz="12800" dirty="0"/>
              <a:t>a perfectly modular and linear scalability </a:t>
            </a:r>
            <a:r>
              <a:rPr lang="en-US" sz="12800" dirty="0" smtClean="0"/>
              <a:t>feature.</a:t>
            </a:r>
            <a:endParaRPr lang="en-US" sz="12800" dirty="0"/>
          </a:p>
          <a:p>
            <a:pPr algn="just"/>
            <a:r>
              <a:rPr lang="en-US" sz="12800" dirty="0"/>
              <a:t>The data </a:t>
            </a:r>
            <a:r>
              <a:rPr lang="en-US" sz="12800" dirty="0" smtClean="0"/>
              <a:t>R/W </a:t>
            </a:r>
            <a:r>
              <a:rPr lang="en-US" sz="12800" dirty="0"/>
              <a:t>are strictly </a:t>
            </a:r>
            <a:r>
              <a:rPr lang="en-US" sz="12800" dirty="0" smtClean="0"/>
              <a:t>consistent.</a:t>
            </a:r>
            <a:endParaRPr lang="en-US" sz="12800" dirty="0"/>
          </a:p>
          <a:p>
            <a:pPr algn="just"/>
            <a:r>
              <a:rPr lang="en-US" sz="12800" dirty="0"/>
              <a:t>The table </a:t>
            </a:r>
            <a:r>
              <a:rPr lang="en-US" sz="12800" dirty="0" err="1"/>
              <a:t>sharding</a:t>
            </a:r>
            <a:r>
              <a:rPr lang="en-US" sz="12800" dirty="0"/>
              <a:t> can be easily configured and </a:t>
            </a:r>
            <a:r>
              <a:rPr lang="en-US" sz="12800" dirty="0" smtClean="0"/>
              <a:t>automatized.</a:t>
            </a:r>
            <a:endParaRPr lang="en-US" sz="12800" dirty="0"/>
          </a:p>
          <a:p>
            <a:pPr algn="just"/>
            <a:r>
              <a:rPr lang="en-US" sz="12800" dirty="0"/>
              <a:t>The </a:t>
            </a:r>
            <a:r>
              <a:rPr lang="en-US" sz="12800" dirty="0" smtClean="0"/>
              <a:t>several </a:t>
            </a:r>
            <a:r>
              <a:rPr lang="en-US" sz="12800" dirty="0"/>
              <a:t>servers are provided automatic failover </a:t>
            </a:r>
            <a:r>
              <a:rPr lang="en-US" sz="12800" dirty="0" smtClean="0"/>
              <a:t>support.</a:t>
            </a:r>
            <a:endParaRPr lang="en-US" sz="12800" dirty="0"/>
          </a:p>
          <a:p>
            <a:pPr algn="just"/>
            <a:r>
              <a:rPr lang="en-US" sz="12800" dirty="0"/>
              <a:t>The MapReduce </a:t>
            </a:r>
            <a:r>
              <a:rPr lang="en-US" sz="12800" dirty="0" smtClean="0"/>
              <a:t>tasks </a:t>
            </a:r>
            <a:r>
              <a:rPr lang="en-US" sz="12800" dirty="0"/>
              <a:t>can be backed with HBase </a:t>
            </a:r>
            <a:r>
              <a:rPr lang="en-US" sz="12800" dirty="0" smtClean="0"/>
              <a:t>Tables.</a:t>
            </a:r>
            <a:endParaRPr lang="en-US" sz="128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F330F-A8AC-DE45-BD6B-AE8EC1B64A0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807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8616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What </a:t>
            </a:r>
            <a:r>
              <a:rPr lang="en-US" b="1" dirty="0"/>
              <a:t>is the scope of Apache HBase?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1855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dirty="0"/>
              <a:t>One of the most important </a:t>
            </a:r>
            <a:r>
              <a:rPr lang="en-US" dirty="0" smtClean="0"/>
              <a:t>HBase, </a:t>
            </a:r>
            <a:r>
              <a:rPr lang="en-US" dirty="0"/>
              <a:t>it can handle data sets which number in billions of rows and millions of columns. </a:t>
            </a:r>
            <a:endParaRPr lang="en-US" dirty="0" smtClean="0"/>
          </a:p>
          <a:p>
            <a:pPr algn="just"/>
            <a:r>
              <a:rPr lang="en-US" dirty="0" smtClean="0"/>
              <a:t>It </a:t>
            </a:r>
            <a:r>
              <a:rPr lang="en-US" dirty="0"/>
              <a:t>can extremely well combine the </a:t>
            </a:r>
            <a:r>
              <a:rPr lang="en-US" dirty="0" smtClean="0"/>
              <a:t>many </a:t>
            </a:r>
            <a:r>
              <a:rPr lang="en-US" dirty="0"/>
              <a:t>data sources that are coming from a </a:t>
            </a:r>
            <a:r>
              <a:rPr lang="en-US" dirty="0" smtClean="0"/>
              <a:t>extensive diversity </a:t>
            </a:r>
            <a:r>
              <a:rPr lang="en-US" dirty="0"/>
              <a:t>of types, structures and schemas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It </a:t>
            </a:r>
            <a:r>
              <a:rPr lang="en-US" dirty="0"/>
              <a:t>can be integrated natively with Hadoop in order to provide a seamless </a:t>
            </a:r>
            <a:r>
              <a:rPr lang="en-US" dirty="0" smtClean="0"/>
              <a:t>fit is the best part. </a:t>
            </a:r>
            <a:r>
              <a:rPr lang="en-US" dirty="0"/>
              <a:t>It also works </a:t>
            </a:r>
            <a:r>
              <a:rPr lang="en-US" dirty="0" smtClean="0"/>
              <a:t>very </a:t>
            </a:r>
            <a:r>
              <a:rPr lang="en-US" dirty="0"/>
              <a:t>well with YARN. HBase </a:t>
            </a:r>
            <a:r>
              <a:rPr lang="en-US" dirty="0" smtClean="0"/>
              <a:t>gives </a:t>
            </a:r>
            <a:r>
              <a:rPr lang="en-US" dirty="0"/>
              <a:t>very low latency access over fast-changing and </a:t>
            </a:r>
            <a:r>
              <a:rPr lang="en-US" dirty="0" smtClean="0"/>
              <a:t>huge </a:t>
            </a:r>
            <a:r>
              <a:rPr lang="en-US" dirty="0"/>
              <a:t>amounts of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F330F-A8AC-DE45-BD6B-AE8EC1B64A0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4115" y="5941497"/>
            <a:ext cx="747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Ref[8]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7468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25562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Why </a:t>
            </a:r>
            <a:r>
              <a:rPr lang="en-US" b="1" dirty="0"/>
              <a:t>need this technology and what is the problem that it is solving?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9119"/>
            <a:ext cx="8229600" cy="3614351"/>
          </a:xfrm>
        </p:spPr>
        <p:txBody>
          <a:bodyPr>
            <a:noAutofit/>
          </a:bodyPr>
          <a:lstStyle/>
          <a:p>
            <a:pPr algn="just"/>
            <a:r>
              <a:rPr lang="en-US" dirty="0"/>
              <a:t>HBase is a very progressive NoSQL database that is </a:t>
            </a:r>
            <a:r>
              <a:rPr lang="en-US" dirty="0" smtClean="0"/>
              <a:t>sighted </a:t>
            </a:r>
            <a:r>
              <a:rPr lang="en-US" dirty="0"/>
              <a:t>increased </a:t>
            </a:r>
            <a:r>
              <a:rPr lang="en-US" dirty="0" smtClean="0"/>
              <a:t>usage </a:t>
            </a:r>
            <a:r>
              <a:rPr lang="en-US" dirty="0"/>
              <a:t>in </a:t>
            </a:r>
            <a:r>
              <a:rPr lang="en-US" dirty="0" smtClean="0"/>
              <a:t>present today which </a:t>
            </a:r>
            <a:r>
              <a:rPr lang="en-US" dirty="0"/>
              <a:t>is overwhelmed with Big Data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It </a:t>
            </a:r>
            <a:r>
              <a:rPr lang="en-US" dirty="0"/>
              <a:t>has a very simple Java programming roots </a:t>
            </a:r>
            <a:r>
              <a:rPr lang="en-US" dirty="0" smtClean="0"/>
              <a:t>that </a:t>
            </a:r>
            <a:r>
              <a:rPr lang="en-US" dirty="0"/>
              <a:t>can be deployed for scaling HBase on a big scale.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F330F-A8AC-DE45-BD6B-AE8EC1B64A0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760040" y="6008943"/>
            <a:ext cx="747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Ref[8]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725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98157"/>
            <a:ext cx="8229600" cy="4525963"/>
          </a:xfrm>
        </p:spPr>
        <p:txBody>
          <a:bodyPr/>
          <a:lstStyle/>
          <a:p>
            <a:pPr algn="just"/>
            <a:r>
              <a:rPr lang="en-US" dirty="0"/>
              <a:t>There are a lot of commercial scenarios wherein you are exclusively working with sparse data that is to look for a handful of data fields matching a certain criteria within data fields which are  in the billions. </a:t>
            </a:r>
          </a:p>
          <a:p>
            <a:pPr algn="just"/>
            <a:r>
              <a:rPr lang="en-US" dirty="0"/>
              <a:t>It is extremely fault-tolerant and resilient and can work on multiple data type making it useful for varied commercial scenarios.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F330F-A8AC-DE45-BD6B-AE8EC1B64A08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7601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When not Use HBase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When you have only few thousand/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million rows</a:t>
            </a:r>
          </a:p>
          <a:p>
            <a:r>
              <a:rPr lang="en-US" dirty="0" smtClean="0"/>
              <a:t>Lacks  Command of RDBMS</a:t>
            </a:r>
          </a:p>
          <a:p>
            <a:r>
              <a:rPr lang="en-US" dirty="0" smtClean="0"/>
              <a:t>When you have hardware less than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5 data Nodes when replication factor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is 3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 smtClean="0"/>
              <a:t>But HBase can run quit well standalone on a laptop-but this should be considered a development configuration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F330F-A8AC-DE45-BD6B-AE8EC1B64A08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8913" t="20358" r="47744" b="51540"/>
          <a:stretch/>
        </p:blipFill>
        <p:spPr bwMode="auto">
          <a:xfrm>
            <a:off x="6895071" y="1227008"/>
            <a:ext cx="1606378" cy="3369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15806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73394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 smtClean="0"/>
              <a:t>HBase: Overview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just" fontAlgn="base"/>
            <a:r>
              <a:rPr lang="en-US" dirty="0" smtClean="0"/>
              <a:t>HBase is a column-oriented database management system that runs on top of Hadoop Distributed File System</a:t>
            </a:r>
            <a:r>
              <a:rPr lang="en-US" b="1" dirty="0" smtClean="0"/>
              <a:t> (HDFS)</a:t>
            </a:r>
            <a:r>
              <a:rPr lang="en-US" dirty="0" smtClean="0"/>
              <a:t>. </a:t>
            </a:r>
          </a:p>
          <a:p>
            <a:pPr algn="just" fontAlgn="base"/>
            <a:r>
              <a:rPr lang="en-US" dirty="0" smtClean="0"/>
              <a:t>It is well suited for sparse data sets, which are common in many big data use cases. </a:t>
            </a:r>
          </a:p>
          <a:p>
            <a:pPr algn="just" fontAlgn="base"/>
            <a:r>
              <a:rPr lang="en-US" dirty="0" smtClean="0"/>
              <a:t>Unlike relational database systems, HBase does not support a structured query language like SQL; in fact, HBase isn’t a relational data store at all. </a:t>
            </a:r>
          </a:p>
          <a:p>
            <a:pPr algn="just" fontAlgn="base"/>
            <a:r>
              <a:rPr lang="en-US" dirty="0" smtClean="0"/>
              <a:t>HBase applications are written in Java much like a typical </a:t>
            </a:r>
            <a:r>
              <a:rPr lang="en-US" b="1" dirty="0" smtClean="0"/>
              <a:t>Apache MapReduce </a:t>
            </a:r>
            <a:r>
              <a:rPr lang="en-US" dirty="0" smtClean="0"/>
              <a:t>application. </a:t>
            </a:r>
          </a:p>
          <a:p>
            <a:pPr algn="just" fontAlgn="base"/>
            <a:r>
              <a:rPr lang="en-US" dirty="0" smtClean="0"/>
              <a:t>An HBase system comprises a set of tables. </a:t>
            </a:r>
          </a:p>
          <a:p>
            <a:pPr algn="just" fontAlgn="base"/>
            <a:r>
              <a:rPr lang="en-US" dirty="0" smtClean="0"/>
              <a:t>Each table contains rows and columns, much like a traditional database. </a:t>
            </a:r>
          </a:p>
          <a:p>
            <a:pPr algn="just" fontAlgn="base"/>
            <a:r>
              <a:rPr lang="en-US" dirty="0" smtClean="0"/>
              <a:t>Each table must have an element defined as a Primary Key, and all access attempts to HBase tables must use this Primary Key.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F330F-A8AC-DE45-BD6B-AE8EC1B64A0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HBase Implementation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70086206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F330F-A8AC-DE45-BD6B-AE8EC1B64A08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2492" t="80199" r="59640" b="15909"/>
          <a:stretch/>
        </p:blipFill>
        <p:spPr bwMode="auto">
          <a:xfrm>
            <a:off x="3278660" y="6123375"/>
            <a:ext cx="4901514" cy="333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538" t="35949" r="86147" b="50000"/>
          <a:stretch/>
        </p:blipFill>
        <p:spPr bwMode="auto">
          <a:xfrm>
            <a:off x="605480" y="4913089"/>
            <a:ext cx="1519881" cy="980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06970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l"/>
            <a:r>
              <a:rPr lang="en-US" dirty="0" smtClean="0"/>
              <a:t>Continued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42913314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F330F-A8AC-DE45-BD6B-AE8EC1B64A0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6580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1035"/>
          <p:cNvSpPr/>
          <p:nvPr/>
        </p:nvSpPr>
        <p:spPr>
          <a:xfrm>
            <a:off x="744996" y="4224297"/>
            <a:ext cx="1428762" cy="9267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6218"/>
            <a:ext cx="8229600" cy="698756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HBase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F330F-A8AC-DE45-BD6B-AE8EC1B64A0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044249" y="6005383"/>
            <a:ext cx="747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Ref[8]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718485" y="976184"/>
            <a:ext cx="1878227" cy="56839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Zookeeper</a:t>
            </a:r>
            <a:endParaRPr lang="en-US" sz="2800" dirty="0"/>
          </a:p>
        </p:txBody>
      </p:sp>
      <p:sp>
        <p:nvSpPr>
          <p:cNvPr id="7" name="Rounded Rectangle 6"/>
          <p:cNvSpPr/>
          <p:nvPr/>
        </p:nvSpPr>
        <p:spPr>
          <a:xfrm>
            <a:off x="518983" y="2014137"/>
            <a:ext cx="1433383" cy="63019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Client</a:t>
            </a:r>
            <a:endParaRPr lang="en-US" sz="2800" dirty="0"/>
          </a:p>
        </p:txBody>
      </p:sp>
      <p:sp>
        <p:nvSpPr>
          <p:cNvPr id="9" name="Rounded Rectangle 8"/>
          <p:cNvSpPr/>
          <p:nvPr/>
        </p:nvSpPr>
        <p:spPr>
          <a:xfrm>
            <a:off x="5058033" y="1851439"/>
            <a:ext cx="1626971" cy="63019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HMaster</a:t>
            </a:r>
            <a:endParaRPr lang="en-US" sz="2800" dirty="0"/>
          </a:p>
        </p:txBody>
      </p:sp>
      <p:sp>
        <p:nvSpPr>
          <p:cNvPr id="15" name="Rounded Rectangle 14"/>
          <p:cNvSpPr/>
          <p:nvPr/>
        </p:nvSpPr>
        <p:spPr>
          <a:xfrm>
            <a:off x="518982" y="3113887"/>
            <a:ext cx="4298092" cy="327454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865869" y="1544580"/>
            <a:ext cx="939114" cy="48191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590533" y="1501333"/>
            <a:ext cx="556054" cy="41807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1893420" y="2166536"/>
            <a:ext cx="3105667" cy="49428"/>
          </a:xfrm>
          <a:prstGeom prst="straightConnector1">
            <a:avLst/>
          </a:prstGeom>
          <a:ln>
            <a:prstDash val="sys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1383956" y="2644332"/>
            <a:ext cx="481913" cy="4695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938253" y="2496051"/>
            <a:ext cx="3355057" cy="6425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5" name="TextBox 1024"/>
          <p:cNvSpPr txBox="1"/>
          <p:nvPr/>
        </p:nvSpPr>
        <p:spPr>
          <a:xfrm>
            <a:off x="518982" y="2744556"/>
            <a:ext cx="1093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R/W Data</a:t>
            </a:r>
            <a:endParaRPr lang="en-US" dirty="0"/>
          </a:p>
        </p:txBody>
      </p:sp>
      <p:sp>
        <p:nvSpPr>
          <p:cNvPr id="1028" name="TextBox 1027"/>
          <p:cNvSpPr txBox="1"/>
          <p:nvPr/>
        </p:nvSpPr>
        <p:spPr>
          <a:xfrm>
            <a:off x="2310712" y="1797204"/>
            <a:ext cx="2793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 rarely needs </a:t>
            </a:r>
            <a:r>
              <a:rPr lang="en-US" dirty="0" err="1" smtClean="0"/>
              <a:t>HMaster</a:t>
            </a:r>
            <a:endParaRPr lang="en-US" dirty="0"/>
          </a:p>
        </p:txBody>
      </p:sp>
      <p:sp>
        <p:nvSpPr>
          <p:cNvPr id="1029" name="TextBox 1028"/>
          <p:cNvSpPr txBox="1"/>
          <p:nvPr/>
        </p:nvSpPr>
        <p:spPr>
          <a:xfrm>
            <a:off x="830463" y="1248703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Lookup Master</a:t>
            </a:r>
            <a:endParaRPr lang="en-US" dirty="0"/>
          </a:p>
        </p:txBody>
      </p:sp>
      <p:sp>
        <p:nvSpPr>
          <p:cNvPr id="1030" name="TextBox 1029"/>
          <p:cNvSpPr txBox="1"/>
          <p:nvPr/>
        </p:nvSpPr>
        <p:spPr>
          <a:xfrm>
            <a:off x="4817074" y="1064037"/>
            <a:ext cx="2647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Register </a:t>
            </a:r>
            <a:r>
              <a:rPr lang="en-US" dirty="0" err="1" smtClean="0"/>
              <a:t>Hmaster</a:t>
            </a:r>
            <a:r>
              <a:rPr lang="en-US" dirty="0" smtClean="0"/>
              <a:t> location </a:t>
            </a:r>
          </a:p>
          <a:p>
            <a:r>
              <a:rPr lang="en-US" dirty="0" smtClean="0"/>
              <a:t>and –Root- location</a:t>
            </a:r>
            <a:endParaRPr lang="en-US" dirty="0"/>
          </a:p>
        </p:txBody>
      </p:sp>
      <p:cxnSp>
        <p:nvCxnSpPr>
          <p:cNvPr id="1032" name="Straight Arrow Connector 1031"/>
          <p:cNvCxnSpPr/>
          <p:nvPr/>
        </p:nvCxnSpPr>
        <p:spPr>
          <a:xfrm>
            <a:off x="5474042" y="2481634"/>
            <a:ext cx="518984" cy="63225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Arrow Connector 1033"/>
          <p:cNvCxnSpPr/>
          <p:nvPr/>
        </p:nvCxnSpPr>
        <p:spPr>
          <a:xfrm flipH="1">
            <a:off x="4077729" y="2481634"/>
            <a:ext cx="1075037" cy="63225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5" name="TextBox 1034"/>
          <p:cNvSpPr txBox="1"/>
          <p:nvPr/>
        </p:nvSpPr>
        <p:spPr>
          <a:xfrm>
            <a:off x="774857" y="3138602"/>
            <a:ext cx="124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TableFoo</a:t>
            </a:r>
            <a:endParaRPr lang="en-US" dirty="0"/>
          </a:p>
        </p:txBody>
      </p:sp>
      <p:sp>
        <p:nvSpPr>
          <p:cNvPr id="1040" name="Rectangle 1039"/>
          <p:cNvSpPr/>
          <p:nvPr/>
        </p:nvSpPr>
        <p:spPr>
          <a:xfrm>
            <a:off x="830463" y="3488371"/>
            <a:ext cx="1463774" cy="138532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/>
          <p:cNvSpPr/>
          <p:nvPr/>
        </p:nvSpPr>
        <p:spPr>
          <a:xfrm>
            <a:off x="847650" y="3518919"/>
            <a:ext cx="1189865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MemStore</a:t>
            </a:r>
            <a:r>
              <a:rPr lang="en-US" dirty="0" smtClean="0"/>
              <a:t>(CF1)</a:t>
            </a:r>
            <a:endParaRPr lang="en-US" dirty="0"/>
          </a:p>
        </p:txBody>
      </p:sp>
      <p:sp>
        <p:nvSpPr>
          <p:cNvPr id="1041" name="TextBox 1040"/>
          <p:cNvSpPr txBox="1"/>
          <p:nvPr/>
        </p:nvSpPr>
        <p:spPr>
          <a:xfrm>
            <a:off x="997740" y="4062616"/>
            <a:ext cx="95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Region</a:t>
            </a:r>
            <a:endParaRPr lang="en-US" dirty="0"/>
          </a:p>
        </p:txBody>
      </p:sp>
      <p:sp>
        <p:nvSpPr>
          <p:cNvPr id="1042" name="Rectangle 1041"/>
          <p:cNvSpPr/>
          <p:nvPr/>
        </p:nvSpPr>
        <p:spPr>
          <a:xfrm>
            <a:off x="2649681" y="3469157"/>
            <a:ext cx="1569308" cy="117594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80120" y="4416498"/>
            <a:ext cx="1189865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MemStore</a:t>
            </a:r>
            <a:r>
              <a:rPr lang="en-US" dirty="0" smtClean="0"/>
              <a:t>(CF2)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2684692" y="3518919"/>
            <a:ext cx="1499286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MemStore</a:t>
            </a:r>
            <a:endParaRPr lang="en-US" dirty="0" smtClean="0"/>
          </a:p>
          <a:p>
            <a:pPr algn="ctr"/>
            <a:r>
              <a:rPr lang="en-US" dirty="0" smtClean="0"/>
              <a:t>(CF1)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2804983" y="4102771"/>
            <a:ext cx="95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Region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2718485" y="3106336"/>
            <a:ext cx="124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TableBar</a:t>
            </a:r>
            <a:endParaRPr lang="en-US" dirty="0"/>
          </a:p>
        </p:txBody>
      </p:sp>
      <p:sp>
        <p:nvSpPr>
          <p:cNvPr id="1043" name="Rectangle 1042"/>
          <p:cNvSpPr/>
          <p:nvPr/>
        </p:nvSpPr>
        <p:spPr>
          <a:xfrm>
            <a:off x="2639384" y="4983364"/>
            <a:ext cx="1544594" cy="8526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2774091" y="5052697"/>
            <a:ext cx="1189865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MemStore</a:t>
            </a:r>
            <a:r>
              <a:rPr lang="en-US" dirty="0" smtClean="0"/>
              <a:t>(CF1)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3119592" y="5504920"/>
            <a:ext cx="95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Region</a:t>
            </a:r>
            <a:endParaRPr lang="en-US" dirty="0"/>
          </a:p>
        </p:txBody>
      </p:sp>
      <p:sp>
        <p:nvSpPr>
          <p:cNvPr id="1044" name="TextBox 1043"/>
          <p:cNvSpPr txBox="1"/>
          <p:nvPr/>
        </p:nvSpPr>
        <p:spPr>
          <a:xfrm>
            <a:off x="774856" y="5276320"/>
            <a:ext cx="1644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RegionServer1</a:t>
            </a:r>
            <a:endParaRPr lang="en-US" dirty="0"/>
          </a:p>
        </p:txBody>
      </p:sp>
      <p:sp>
        <p:nvSpPr>
          <p:cNvPr id="1045" name="Rectangle 1044"/>
          <p:cNvSpPr/>
          <p:nvPr/>
        </p:nvSpPr>
        <p:spPr>
          <a:xfrm>
            <a:off x="1383956" y="5992412"/>
            <a:ext cx="2229802" cy="3028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HLog</a:t>
            </a:r>
            <a:endParaRPr lang="en-US" dirty="0"/>
          </a:p>
        </p:txBody>
      </p:sp>
      <p:sp>
        <p:nvSpPr>
          <p:cNvPr id="1046" name="TextBox 1045"/>
          <p:cNvSpPr txBox="1"/>
          <p:nvPr/>
        </p:nvSpPr>
        <p:spPr>
          <a:xfrm>
            <a:off x="2774091" y="4614032"/>
            <a:ext cx="1158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-Root-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5043614" y="3106336"/>
            <a:ext cx="4013889" cy="327454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5299489" y="3131051"/>
            <a:ext cx="124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TableFoo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5293310" y="3505534"/>
            <a:ext cx="1463774" cy="138532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5372282" y="3511368"/>
            <a:ext cx="1189865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MemStore</a:t>
            </a:r>
            <a:r>
              <a:rPr lang="en-US" dirty="0" smtClean="0"/>
              <a:t>(CF1)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5522372" y="4055065"/>
            <a:ext cx="95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Region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7236098" y="3449249"/>
            <a:ext cx="1569308" cy="117594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5404752" y="4408947"/>
            <a:ext cx="1189865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MemStore</a:t>
            </a:r>
            <a:r>
              <a:rPr lang="en-US" dirty="0" smtClean="0"/>
              <a:t>(CF2)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7271109" y="3523725"/>
            <a:ext cx="1499286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MemStore</a:t>
            </a:r>
            <a:endParaRPr lang="en-US" dirty="0" smtClean="0"/>
          </a:p>
          <a:p>
            <a:pPr algn="ctr"/>
            <a:r>
              <a:rPr lang="en-US" dirty="0" smtClean="0"/>
              <a:t>(CF1)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7329615" y="4095220"/>
            <a:ext cx="95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Region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7243117" y="3098785"/>
            <a:ext cx="124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TableBar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7164016" y="4975813"/>
            <a:ext cx="1544594" cy="8526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7298723" y="5045146"/>
            <a:ext cx="1189865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MemStore</a:t>
            </a:r>
            <a:r>
              <a:rPr lang="en-US" dirty="0" smtClean="0"/>
              <a:t>(CF1)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7644224" y="5497369"/>
            <a:ext cx="95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Region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5299488" y="5268769"/>
            <a:ext cx="1644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RegionServer2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5908588" y="5984861"/>
            <a:ext cx="2229802" cy="3028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HLog</a:t>
            </a:r>
            <a:endParaRPr lang="en-US" dirty="0"/>
          </a:p>
        </p:txBody>
      </p:sp>
      <p:sp>
        <p:nvSpPr>
          <p:cNvPr id="1047" name="TextBox 1046"/>
          <p:cNvSpPr txBox="1"/>
          <p:nvPr/>
        </p:nvSpPr>
        <p:spPr>
          <a:xfrm>
            <a:off x="7365722" y="4675814"/>
            <a:ext cx="102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META</a:t>
            </a:r>
            <a:endParaRPr lang="en-US" dirty="0"/>
          </a:p>
        </p:txBody>
      </p:sp>
      <p:sp>
        <p:nvSpPr>
          <p:cNvPr id="1050" name="TextBox 1049"/>
          <p:cNvSpPr txBox="1"/>
          <p:nvPr/>
        </p:nvSpPr>
        <p:spPr>
          <a:xfrm>
            <a:off x="5967214" y="2467557"/>
            <a:ext cx="32105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Assign regions to </a:t>
            </a:r>
            <a:r>
              <a:rPr lang="en-US" dirty="0" err="1" smtClean="0"/>
              <a:t>RegionServers</a:t>
            </a:r>
            <a:r>
              <a:rPr lang="en-US" dirty="0" smtClean="0"/>
              <a:t>,</a:t>
            </a:r>
          </a:p>
          <a:p>
            <a:r>
              <a:rPr lang="en-US" dirty="0" smtClean="0"/>
              <a:t>Check health of </a:t>
            </a:r>
            <a:r>
              <a:rPr lang="en-US" dirty="0" err="1" smtClean="0"/>
              <a:t>RegionServer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053" name="TextBox 1052"/>
          <p:cNvSpPr txBox="1"/>
          <p:nvPr/>
        </p:nvSpPr>
        <p:spPr>
          <a:xfrm>
            <a:off x="4609067" y="6136274"/>
            <a:ext cx="747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Ref[8]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526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20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2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7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2" dur="2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2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7" dur="20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7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2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7" dur="20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2" dur="2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7" dur="2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2" dur="2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7" dur="20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2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7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2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7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2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7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2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7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2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7" dur="20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2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7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5" grpId="0" animBg="1"/>
      <p:bldP spid="1025" grpId="0"/>
      <p:bldP spid="1028" grpId="0"/>
      <p:bldP spid="1029" grpId="0"/>
      <p:bldP spid="1030" grpId="0"/>
      <p:bldP spid="1035" grpId="0"/>
      <p:bldP spid="1040" grpId="0" animBg="1"/>
      <p:bldP spid="1027" grpId="0" animBg="1"/>
      <p:bldP spid="1041" grpId="0"/>
      <p:bldP spid="1042" grpId="0" animBg="1"/>
      <p:bldP spid="51" grpId="0" animBg="1"/>
      <p:bldP spid="44" grpId="0" animBg="1"/>
      <p:bldP spid="54" grpId="0"/>
      <p:bldP spid="55" grpId="0"/>
      <p:bldP spid="1043" grpId="0" animBg="1"/>
      <p:bldP spid="57" grpId="0" animBg="1"/>
      <p:bldP spid="58" grpId="0"/>
      <p:bldP spid="1044" grpId="0"/>
      <p:bldP spid="1045" grpId="0" animBg="1"/>
      <p:bldP spid="1046" grpId="0"/>
      <p:bldP spid="62" grpId="0" animBg="1"/>
      <p:bldP spid="63" grpId="0"/>
      <p:bldP spid="64" grpId="0" animBg="1"/>
      <p:bldP spid="65" grpId="0" animBg="1"/>
      <p:bldP spid="66" grpId="0"/>
      <p:bldP spid="67" grpId="0" animBg="1"/>
      <p:bldP spid="68" grpId="0" animBg="1"/>
      <p:bldP spid="69" grpId="0" animBg="1"/>
      <p:bldP spid="70" grpId="0"/>
      <p:bldP spid="72" grpId="0" animBg="1"/>
      <p:bldP spid="74" grpId="0"/>
      <p:bldP spid="75" grpId="0"/>
      <p:bldP spid="76" grpId="0" animBg="1"/>
      <p:bldP spid="1047" grpId="0"/>
      <p:bldP spid="105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Major Components of HBase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F330F-A8AC-DE45-BD6B-AE8EC1B64A08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6757" t="34882" r="52252" b="16252"/>
          <a:stretch/>
        </p:blipFill>
        <p:spPr bwMode="auto">
          <a:xfrm>
            <a:off x="457200" y="2167408"/>
            <a:ext cx="8501448" cy="4188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7200" y="1417638"/>
            <a:ext cx="84995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There are three major components of HBase  are given in</a:t>
            </a:r>
          </a:p>
          <a:p>
            <a:r>
              <a:rPr lang="en-US" sz="2800" dirty="0" smtClean="0"/>
              <a:t> the following diagram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398840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53265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sz="3600" dirty="0" err="1" smtClean="0"/>
              <a:t>HBaseMaster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94719"/>
            <a:ext cx="8328455" cy="5158946"/>
          </a:xfrm>
        </p:spPr>
        <p:txBody>
          <a:bodyPr>
            <a:noAutofit/>
          </a:bodyPr>
          <a:lstStyle/>
          <a:p>
            <a:r>
              <a:rPr lang="en-US" sz="3100" dirty="0" smtClean="0"/>
              <a:t>HBase </a:t>
            </a:r>
            <a:r>
              <a:rPr lang="en-US" sz="3100" dirty="0"/>
              <a:t>Master coordinates the HBase Cluster and is responsible for administrative operations.</a:t>
            </a:r>
          </a:p>
          <a:p>
            <a:r>
              <a:rPr lang="en-US" sz="3100" dirty="0" smtClean="0"/>
              <a:t>A </a:t>
            </a:r>
            <a:r>
              <a:rPr lang="en-US" sz="3100" dirty="0"/>
              <a:t>Region Server can serve one or more </a:t>
            </a:r>
            <a:r>
              <a:rPr lang="en-US" sz="3100" dirty="0" smtClean="0"/>
              <a:t>Regions. </a:t>
            </a:r>
          </a:p>
          <a:p>
            <a:r>
              <a:rPr lang="en-US" sz="3100" dirty="0" smtClean="0"/>
              <a:t>Each </a:t>
            </a:r>
            <a:r>
              <a:rPr lang="en-US" sz="3100" dirty="0"/>
              <a:t>Region is assigned to a Region Server on startup and the master can decide to move a Region from one Region Server to another as the result of a load balance operation</a:t>
            </a:r>
            <a:r>
              <a:rPr lang="en-US" sz="3100" dirty="0" smtClean="0"/>
              <a:t>.</a:t>
            </a:r>
          </a:p>
          <a:p>
            <a:pPr algn="just"/>
            <a:r>
              <a:rPr lang="en-US" sz="3100" dirty="0" smtClean="0"/>
              <a:t>The </a:t>
            </a:r>
            <a:r>
              <a:rPr lang="en-US" sz="3100" dirty="0"/>
              <a:t>Master also handles Region Server failures by assigning the region to another Region Server.</a:t>
            </a:r>
          </a:p>
          <a:p>
            <a:pPr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F330F-A8AC-DE45-BD6B-AE8EC1B64A0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797114" y="5980670"/>
            <a:ext cx="86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Ref[10]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5383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00400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HRegionServer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err="1"/>
              <a:t>HRegionServer</a:t>
            </a:r>
            <a:r>
              <a:rPr lang="en-US" dirty="0"/>
              <a:t> makes a set of </a:t>
            </a:r>
            <a:r>
              <a:rPr lang="en-US" dirty="0" err="1"/>
              <a:t>HRegions</a:t>
            </a:r>
            <a:r>
              <a:rPr lang="en-US" dirty="0"/>
              <a:t> available to clients. </a:t>
            </a:r>
            <a:endParaRPr lang="en-US" dirty="0" smtClean="0"/>
          </a:p>
          <a:p>
            <a:pPr algn="just"/>
            <a:r>
              <a:rPr lang="en-US" dirty="0" smtClean="0"/>
              <a:t>It </a:t>
            </a:r>
            <a:r>
              <a:rPr lang="en-US" dirty="0"/>
              <a:t>checks in with the </a:t>
            </a:r>
            <a:r>
              <a:rPr lang="en-US" dirty="0" err="1"/>
              <a:t>HMaster</a:t>
            </a:r>
            <a:r>
              <a:rPr lang="en-US" dirty="0"/>
              <a:t>. There are many </a:t>
            </a:r>
            <a:r>
              <a:rPr lang="en-US" dirty="0" err="1"/>
              <a:t>HRegionServers</a:t>
            </a:r>
            <a:r>
              <a:rPr lang="en-US" dirty="0"/>
              <a:t> in a single HBase deployment</a:t>
            </a:r>
            <a:r>
              <a:rPr lang="en-US" dirty="0" smtClean="0"/>
              <a:t>.</a:t>
            </a:r>
          </a:p>
          <a:p>
            <a:pPr algn="just"/>
            <a:r>
              <a:rPr lang="en-US" dirty="0" err="1" smtClean="0"/>
              <a:t>HMaster</a:t>
            </a:r>
            <a:r>
              <a:rPr lang="en-US" dirty="0" smtClean="0"/>
              <a:t>-</a:t>
            </a:r>
            <a:r>
              <a:rPr lang="en-US" b="1" dirty="0"/>
              <a:t> </a:t>
            </a:r>
            <a:r>
              <a:rPr lang="en-US" dirty="0" smtClean="0"/>
              <a:t>Region </a:t>
            </a:r>
            <a:r>
              <a:rPr lang="en-US" dirty="0"/>
              <a:t>Assignment and Balancing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F330F-A8AC-DE45-BD6B-AE8EC1B64A0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982465" y="5845432"/>
            <a:ext cx="86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Ref[11]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1266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F330F-A8AC-DE45-BD6B-AE8EC1B64A08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8889978" cy="6356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025318" y="2878414"/>
            <a:ext cx="86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Ref[12]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5625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3600" b="1" dirty="0"/>
              <a:t>A</a:t>
            </a:r>
            <a:r>
              <a:rPr lang="en-US" sz="3600" b="1" dirty="0" smtClean="0"/>
              <a:t>rchitectural </a:t>
            </a:r>
            <a:r>
              <a:rPr lang="en-US" sz="3600" b="1" dirty="0"/>
              <a:t>differences between RDBMS and HBase</a:t>
            </a:r>
            <a:endParaRPr lang="en-US" sz="36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373063532"/>
              </p:ext>
            </p:extLst>
          </p:nvPr>
        </p:nvGraphicFramePr>
        <p:xfrm>
          <a:off x="457200" y="1600200"/>
          <a:ext cx="8316097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0854"/>
                <a:gridCol w="364524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Relational  Databases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HBase</a:t>
                      </a:r>
                      <a:endParaRPr 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Uses tables as databases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Uses regions as databases</a:t>
                      </a:r>
                      <a:endParaRPr 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File system</a:t>
                      </a:r>
                      <a:r>
                        <a:rPr lang="en-US" sz="3200" baseline="0" dirty="0" smtClean="0"/>
                        <a:t> supported are FAT, NTFS and EXT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File</a:t>
                      </a:r>
                      <a:r>
                        <a:rPr lang="en-US" sz="3200" baseline="0" dirty="0" smtClean="0"/>
                        <a:t> System supported is HDFS</a:t>
                      </a:r>
                      <a:endParaRPr 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The Technique used to store logs is commit</a:t>
                      </a:r>
                      <a:r>
                        <a:rPr lang="en-US" sz="3200" baseline="0" dirty="0" smtClean="0"/>
                        <a:t> logs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The technique used to store logs is Write-Ahead Logs(WAL)</a:t>
                      </a:r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F330F-A8AC-DE45-BD6B-AE8EC1B64A0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834184" y="6043139"/>
            <a:ext cx="1075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Ref[13]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0588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5326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Continued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88977282"/>
              </p:ext>
            </p:extLst>
          </p:nvPr>
        </p:nvGraphicFramePr>
        <p:xfrm>
          <a:off x="457199" y="883508"/>
          <a:ext cx="8402595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31191"/>
                <a:gridCol w="367140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Relational  Databases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HBase</a:t>
                      </a:r>
                      <a:endParaRPr 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The reference System used is coordinate system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The reference system used is  Zookeeper</a:t>
                      </a:r>
                      <a:endParaRPr 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Uses the primary key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Uses the row key</a:t>
                      </a:r>
                      <a:endParaRPr 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Partitioning is supported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Sharding is supported</a:t>
                      </a:r>
                      <a:endParaRPr 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Use of rows, column, and cell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Use of rows, column families, column, and cells</a:t>
                      </a:r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F330F-A8AC-DE45-BD6B-AE8EC1B64A08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6046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00400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/>
              <a:t>Comparing HBase with Hadoop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F330F-A8AC-DE45-BD6B-AE8EC1B64A08}" type="slidenum">
              <a:rPr lang="en-US" smtClean="0"/>
              <a:pPr/>
              <a:t>29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666896920"/>
              </p:ext>
            </p:extLst>
          </p:nvPr>
        </p:nvGraphicFramePr>
        <p:xfrm>
          <a:off x="284205" y="1303638"/>
          <a:ext cx="8723871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0919"/>
                <a:gridCol w="384295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HADOOP/HDFS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HBase</a:t>
                      </a:r>
                      <a:endParaRPr 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This provide file system for distributed storage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This provide tabular column-oriented data storage</a:t>
                      </a:r>
                      <a:endParaRPr 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This is optimized for storage of huge-sized files with no random</a:t>
                      </a:r>
                      <a:r>
                        <a:rPr lang="en-US" sz="3200" baseline="0" dirty="0" smtClean="0"/>
                        <a:t> r/w of these files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This is optimized for tabular data with random r/w facility</a:t>
                      </a:r>
                      <a:endParaRPr 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This uses flat files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This uses key-value pairs of data</a:t>
                      </a:r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834184" y="6043139"/>
            <a:ext cx="1075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Ref[13]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2073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90832"/>
            <a:ext cx="8229600" cy="5335331"/>
          </a:xfrm>
        </p:spPr>
        <p:txBody>
          <a:bodyPr>
            <a:normAutofit fontScale="92500" lnSpcReduction="20000"/>
          </a:bodyPr>
          <a:lstStyle/>
          <a:p>
            <a:pPr algn="just" fontAlgn="base"/>
            <a:r>
              <a:rPr lang="en-US" dirty="0" smtClean="0"/>
              <a:t>HBase allows for many attributes to be grouped together into what are known as column families, such that the elements of a column family are all stored together. </a:t>
            </a:r>
          </a:p>
          <a:p>
            <a:pPr algn="just" fontAlgn="base"/>
            <a:r>
              <a:rPr lang="en-US" dirty="0" smtClean="0"/>
              <a:t>This is different from a row-oriented relational database, where all the columns of a given row are stored together. With HBase you must predefine the table schema and specify the column families.</a:t>
            </a:r>
          </a:p>
          <a:p>
            <a:pPr algn="just" fontAlgn="base"/>
            <a:r>
              <a:rPr lang="en-US" dirty="0" smtClean="0"/>
              <a:t>However, it’s very flexible in that new columns can be added to families at any time, making the schema flexible and therefore able to adapt to changing application requirements.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F330F-A8AC-DE45-BD6B-AE8EC1B64A0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5621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/>
              <a:t>Continued</a:t>
            </a:r>
            <a:endParaRPr lang="en-US" sz="28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152012120"/>
              </p:ext>
            </p:extLst>
          </p:nvPr>
        </p:nvGraphicFramePr>
        <p:xfrm>
          <a:off x="296562" y="840259"/>
          <a:ext cx="8723871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0919"/>
                <a:gridCol w="384295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HADOOP/HDFS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HBase</a:t>
                      </a:r>
                      <a:endParaRPr 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The data model is not flexible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Provides flexible data model</a:t>
                      </a:r>
                      <a:endParaRPr 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This</a:t>
                      </a:r>
                      <a:r>
                        <a:rPr lang="en-US" sz="3200" baseline="0" dirty="0" smtClean="0"/>
                        <a:t> uses file system and processing framework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This uses tabular storage with built-in Hadoop MapReduce</a:t>
                      </a:r>
                      <a:r>
                        <a:rPr lang="en-US" sz="3200" baseline="0" dirty="0" smtClean="0"/>
                        <a:t> support</a:t>
                      </a:r>
                      <a:endParaRPr 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This is mostly optimized for write-once read-many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This optimized for both R/W many</a:t>
                      </a:r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F330F-A8AC-DE45-BD6B-AE8EC1B64A08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082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3330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 smtClean="0"/>
              <a:t>Features of HBase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b="1" dirty="0"/>
              <a:t>Automatic failover and load balancing:</a:t>
            </a:r>
            <a:r>
              <a:rPr lang="en-US" dirty="0"/>
              <a:t> </a:t>
            </a:r>
            <a:r>
              <a:rPr lang="en-US" dirty="0" smtClean="0"/>
              <a:t>The </a:t>
            </a:r>
            <a:r>
              <a:rPr lang="en-US" dirty="0"/>
              <a:t>failover is </a:t>
            </a:r>
            <a:r>
              <a:rPr lang="en-US" dirty="0" smtClean="0"/>
              <a:t>assisted </a:t>
            </a:r>
            <a:r>
              <a:rPr lang="en-US" dirty="0"/>
              <a:t>using </a:t>
            </a:r>
            <a:r>
              <a:rPr lang="en-US" dirty="0" err="1"/>
              <a:t>RegionServer</a:t>
            </a:r>
            <a:r>
              <a:rPr lang="en-US" dirty="0"/>
              <a:t> </a:t>
            </a:r>
            <a:r>
              <a:rPr lang="en-US" dirty="0" smtClean="0"/>
              <a:t>replication</a:t>
            </a:r>
          </a:p>
          <a:p>
            <a:pPr algn="just"/>
            <a:r>
              <a:rPr lang="en-US" b="1" dirty="0"/>
              <a:t>Automatic </a:t>
            </a:r>
            <a:r>
              <a:rPr lang="en-US" b="1" dirty="0" err="1"/>
              <a:t>sharding</a:t>
            </a:r>
            <a:r>
              <a:rPr lang="en-US" b="1" dirty="0"/>
              <a:t>:</a:t>
            </a:r>
            <a:r>
              <a:rPr lang="en-US" dirty="0"/>
              <a:t> An HBase table is made up of regions </a:t>
            </a:r>
            <a:r>
              <a:rPr lang="en-US" dirty="0" smtClean="0"/>
              <a:t>which </a:t>
            </a:r>
            <a:r>
              <a:rPr lang="en-US" dirty="0"/>
              <a:t>are </a:t>
            </a:r>
            <a:r>
              <a:rPr lang="en-US" dirty="0" smtClean="0"/>
              <a:t>accommodated </a:t>
            </a:r>
            <a:r>
              <a:rPr lang="en-US" dirty="0"/>
              <a:t>by </a:t>
            </a:r>
            <a:r>
              <a:rPr lang="en-US" dirty="0" err="1"/>
              <a:t>RegionServers</a:t>
            </a:r>
            <a:r>
              <a:rPr lang="en-US" dirty="0"/>
              <a:t> and these regions are distributed </a:t>
            </a:r>
            <a:r>
              <a:rPr lang="en-US" dirty="0" smtClean="0"/>
              <a:t>through </a:t>
            </a:r>
            <a:r>
              <a:rPr lang="en-US" dirty="0" err="1" smtClean="0"/>
              <a:t>RegionServers</a:t>
            </a:r>
            <a:r>
              <a:rPr lang="en-US" dirty="0" smtClean="0"/>
              <a:t> </a:t>
            </a:r>
            <a:r>
              <a:rPr lang="en-US" dirty="0"/>
              <a:t>on </a:t>
            </a:r>
            <a:r>
              <a:rPr lang="en-US" dirty="0" smtClean="0"/>
              <a:t>dissimilar </a:t>
            </a:r>
            <a:r>
              <a:rPr lang="en-US" dirty="0" err="1"/>
              <a:t>DataNodes</a:t>
            </a:r>
            <a:r>
              <a:rPr lang="en-US" dirty="0" smtClean="0"/>
              <a:t>. HBase make available </a:t>
            </a:r>
            <a:r>
              <a:rPr lang="en-US" dirty="0"/>
              <a:t>automatic and manual splitting of these regions to smaller </a:t>
            </a:r>
            <a:r>
              <a:rPr lang="en-US" dirty="0" err="1"/>
              <a:t>subregions</a:t>
            </a:r>
            <a:r>
              <a:rPr lang="en-US" dirty="0"/>
              <a:t>, once it reaches a threshold size to reduce I/O time and overhead.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F330F-A8AC-DE45-BD6B-AE8EC1B64A0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834184" y="5941497"/>
            <a:ext cx="1075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Ref[13]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6520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6832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/>
              <a:t>Continued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6502"/>
            <a:ext cx="8229600" cy="4525963"/>
          </a:xfrm>
        </p:spPr>
        <p:txBody>
          <a:bodyPr/>
          <a:lstStyle/>
          <a:p>
            <a:pPr algn="just"/>
            <a:r>
              <a:rPr lang="en-US" b="1" dirty="0"/>
              <a:t>Linear scalability (scale out):</a:t>
            </a:r>
            <a:r>
              <a:rPr lang="en-US" dirty="0"/>
              <a:t> </a:t>
            </a:r>
            <a:r>
              <a:rPr lang="en-US" dirty="0" smtClean="0"/>
              <a:t>HBase </a:t>
            </a:r>
            <a:r>
              <a:rPr lang="en-US" dirty="0"/>
              <a:t>Scaling is not scale up but scale out, </a:t>
            </a:r>
            <a:r>
              <a:rPr lang="en-US" dirty="0" smtClean="0"/>
              <a:t>that </a:t>
            </a:r>
            <a:r>
              <a:rPr lang="en-US" dirty="0"/>
              <a:t>means </a:t>
            </a:r>
            <a:r>
              <a:rPr lang="en-US" dirty="0" smtClean="0"/>
              <a:t>, </a:t>
            </a:r>
            <a:r>
              <a:rPr lang="en-US" dirty="0"/>
              <a:t>we </a:t>
            </a:r>
            <a:r>
              <a:rPr lang="en-US" dirty="0" smtClean="0"/>
              <a:t>do not </a:t>
            </a:r>
            <a:r>
              <a:rPr lang="en-US" dirty="0"/>
              <a:t>need to make servers more powerful but we add </a:t>
            </a:r>
            <a:r>
              <a:rPr lang="en-US" dirty="0" smtClean="0"/>
              <a:t>additional </a:t>
            </a:r>
            <a:r>
              <a:rPr lang="en-US" dirty="0"/>
              <a:t>machines to its cluster. We can add </a:t>
            </a:r>
            <a:r>
              <a:rPr lang="en-US" dirty="0" smtClean="0"/>
              <a:t>additional </a:t>
            </a:r>
            <a:r>
              <a:rPr lang="en-US" dirty="0"/>
              <a:t>nodes to the cluster on the fly. As soon as a new </a:t>
            </a:r>
            <a:r>
              <a:rPr lang="en-US" dirty="0" err="1"/>
              <a:t>RegionServer</a:t>
            </a:r>
            <a:r>
              <a:rPr lang="en-US" dirty="0"/>
              <a:t> node is up, the cluster can begin </a:t>
            </a:r>
            <a:r>
              <a:rPr lang="en-US" dirty="0" smtClean="0"/>
              <a:t>re-balancing</a:t>
            </a:r>
            <a:r>
              <a:rPr lang="en-US" dirty="0"/>
              <a:t>, start the </a:t>
            </a:r>
            <a:r>
              <a:rPr lang="en-US" dirty="0" err="1"/>
              <a:t>RegionServer</a:t>
            </a:r>
            <a:r>
              <a:rPr lang="en-US" dirty="0"/>
              <a:t> on the new node, and it is scaled up, it is as simple as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F330F-A8AC-DE45-BD6B-AE8EC1B64A08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2432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50973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Continued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5611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Column-oriented:</a:t>
            </a:r>
            <a:r>
              <a:rPr lang="en-US" dirty="0"/>
              <a:t> HBase stores </a:t>
            </a:r>
            <a:r>
              <a:rPr lang="en-US" dirty="0" smtClean="0"/>
              <a:t>individual </a:t>
            </a:r>
            <a:r>
              <a:rPr lang="en-US" dirty="0"/>
              <a:t>column separately in contrast with most of the relational </a:t>
            </a:r>
            <a:r>
              <a:rPr lang="en-US" dirty="0" smtClean="0"/>
              <a:t>databases that </a:t>
            </a:r>
            <a:r>
              <a:rPr lang="en-US" dirty="0"/>
              <a:t>uses stores or are row-based storage. </a:t>
            </a:r>
            <a:r>
              <a:rPr lang="en-US" dirty="0" smtClean="0"/>
              <a:t>Therefore  </a:t>
            </a:r>
            <a:r>
              <a:rPr lang="en-US" dirty="0"/>
              <a:t>in HBase, columns are stored contiguously and not the rows. </a:t>
            </a:r>
            <a:endParaRPr lang="en-US" dirty="0" smtClean="0"/>
          </a:p>
          <a:p>
            <a:r>
              <a:rPr lang="en-US" b="1" dirty="0"/>
              <a:t>HBase s</a:t>
            </a:r>
            <a:r>
              <a:rPr lang="en-US" b="1" dirty="0" smtClean="0"/>
              <a:t>hell </a:t>
            </a:r>
            <a:r>
              <a:rPr lang="en-US" b="1" dirty="0"/>
              <a:t>support:</a:t>
            </a:r>
            <a:r>
              <a:rPr lang="en-US" dirty="0"/>
              <a:t> HBase </a:t>
            </a:r>
            <a:r>
              <a:rPr lang="en-US" dirty="0" smtClean="0"/>
              <a:t>make available </a:t>
            </a:r>
            <a:r>
              <a:rPr lang="en-US" dirty="0"/>
              <a:t>a command-line tool to interact with HBase and perform </a:t>
            </a:r>
            <a:r>
              <a:rPr lang="en-US" dirty="0" smtClean="0"/>
              <a:t>operations.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F330F-A8AC-DE45-BD6B-AE8EC1B64A08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728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/>
              <a:t>Continued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Sparse, multidimensional, sorted map </a:t>
            </a:r>
            <a:r>
              <a:rPr lang="en-US" b="1" dirty="0" smtClean="0"/>
              <a:t>database</a:t>
            </a:r>
          </a:p>
          <a:p>
            <a:pPr algn="just"/>
            <a:r>
              <a:rPr lang="en-US" b="1" dirty="0"/>
              <a:t>Snapshot support:</a:t>
            </a:r>
            <a:r>
              <a:rPr lang="en-US" dirty="0"/>
              <a:t> HBase supports </a:t>
            </a:r>
            <a:r>
              <a:rPr lang="en-US" dirty="0" smtClean="0"/>
              <a:t>captivating </a:t>
            </a:r>
            <a:r>
              <a:rPr lang="en-US" dirty="0"/>
              <a:t>snapshots of metadata for getting the previous or  </a:t>
            </a:r>
            <a:r>
              <a:rPr lang="en-US" dirty="0" smtClean="0"/>
              <a:t>data correct </a:t>
            </a:r>
            <a:r>
              <a:rPr lang="en-US" dirty="0"/>
              <a:t>state </a:t>
            </a:r>
            <a:r>
              <a:rPr lang="en-US" dirty="0" smtClean="0"/>
              <a:t>form.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F330F-A8AC-DE45-BD6B-AE8EC1B64A08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9066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4" name="Title 1"/>
          <p:cNvSpPr>
            <a:spLocks noGrp="1"/>
          </p:cNvSpPr>
          <p:nvPr>
            <p:ph type="title"/>
          </p:nvPr>
        </p:nvSpPr>
        <p:spPr>
          <a:xfrm>
            <a:off x="457200" y="130627"/>
            <a:ext cx="8229600" cy="936687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1049035" name="Content Placeholder 2"/>
          <p:cNvSpPr>
            <a:spLocks noGrp="1"/>
          </p:cNvSpPr>
          <p:nvPr>
            <p:ph idx="1"/>
          </p:nvPr>
        </p:nvSpPr>
        <p:spPr>
          <a:xfrm>
            <a:off x="457200" y="1220189"/>
            <a:ext cx="8229600" cy="5251863"/>
          </a:xfrm>
        </p:spPr>
        <p:txBody>
          <a:bodyPr>
            <a:normAutofit fontScale="4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700" dirty="0">
                <a:hlinkClick r:id="rId2"/>
              </a:rPr>
              <a:t>https://</a:t>
            </a:r>
            <a:r>
              <a:rPr lang="en-US" sz="3700" dirty="0" smtClean="0">
                <a:hlinkClick r:id="rId2"/>
              </a:rPr>
              <a:t>www.tutorialspoint.com/hive/hive_introduction.htm</a:t>
            </a:r>
            <a:endParaRPr lang="en-US" sz="37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700" dirty="0">
                <a:hlinkClick r:id="rId3"/>
              </a:rPr>
              <a:t>https://data-flair.training/blogs/apache-hive-architecture</a:t>
            </a:r>
            <a:r>
              <a:rPr lang="en-US" sz="3700" dirty="0" smtClean="0">
                <a:hlinkClick r:id="rId3"/>
              </a:rPr>
              <a:t>/</a:t>
            </a:r>
            <a:endParaRPr lang="en-US" sz="37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700" dirty="0">
                <a:hlinkClick r:id="rId4"/>
              </a:rPr>
              <a:t>https://mapr.com/products/product-overview/apache-hive</a:t>
            </a:r>
            <a:r>
              <a:rPr lang="en-US" sz="3700" dirty="0" smtClean="0">
                <a:hlinkClick r:id="rId4"/>
              </a:rPr>
              <a:t>/</a:t>
            </a:r>
            <a:endParaRPr lang="en-US" sz="37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700" dirty="0">
                <a:hlinkClick r:id="rId5"/>
              </a:rPr>
              <a:t>https://www.edureka.co/blog/hive-data-models</a:t>
            </a:r>
            <a:r>
              <a:rPr lang="en-US" sz="3700" dirty="0" smtClean="0">
                <a:hlinkClick r:id="rId5"/>
              </a:rPr>
              <a:t>/</a:t>
            </a:r>
            <a:endParaRPr lang="en-US" sz="37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700" dirty="0">
                <a:hlinkClick r:id="rId6"/>
              </a:rPr>
              <a:t>https://</a:t>
            </a:r>
            <a:r>
              <a:rPr lang="en-US" sz="3700" dirty="0" smtClean="0">
                <a:hlinkClick r:id="rId6"/>
              </a:rPr>
              <a:t>www.dezyre.com/hadoop-course/hive</a:t>
            </a:r>
            <a:endParaRPr lang="en-US" sz="37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700" dirty="0">
                <a:hlinkClick r:id="rId7"/>
              </a:rPr>
              <a:t>https://</a:t>
            </a:r>
            <a:r>
              <a:rPr lang="en-US" sz="3700" dirty="0" smtClean="0">
                <a:hlinkClick r:id="rId7"/>
              </a:rPr>
              <a:t>www.quora.com/What-are-the-advantages-of-Apache-Hive</a:t>
            </a:r>
            <a:endParaRPr lang="en-US" sz="37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700" dirty="0">
                <a:hlinkClick r:id="rId8"/>
              </a:rPr>
              <a:t>https://</a:t>
            </a:r>
            <a:r>
              <a:rPr lang="en-US" sz="3700" dirty="0" smtClean="0">
                <a:hlinkClick r:id="rId8"/>
              </a:rPr>
              <a:t>www.dezyre.com/article/hive-vs-hbase-different-technologies-that-work-better-together/322</a:t>
            </a:r>
            <a:endParaRPr lang="en-US" sz="37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700" dirty="0">
                <a:hlinkClick r:id="rId9"/>
              </a:rPr>
              <a:t>https://intellipaat.com/blog/what-is-apache-hbase</a:t>
            </a:r>
            <a:r>
              <a:rPr lang="en-US" sz="3700" dirty="0" smtClean="0">
                <a:hlinkClick r:id="rId9"/>
              </a:rPr>
              <a:t>/</a:t>
            </a:r>
            <a:endParaRPr lang="en-US" sz="37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700" dirty="0">
                <a:hlinkClick r:id="rId10"/>
              </a:rPr>
              <a:t>https://</a:t>
            </a:r>
            <a:r>
              <a:rPr lang="en-US" sz="3700" dirty="0" smtClean="0">
                <a:hlinkClick r:id="rId10"/>
              </a:rPr>
              <a:t>www.slideshare.net/martyhall/hadoop-tutorial-hbase-part-1-overview</a:t>
            </a:r>
            <a:endParaRPr lang="en-US" sz="37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700" dirty="0">
                <a:hlinkClick r:id="rId11"/>
              </a:rPr>
              <a:t>https://</a:t>
            </a:r>
            <a:r>
              <a:rPr lang="en-US" sz="3700" dirty="0" smtClean="0">
                <a:hlinkClick r:id="rId11"/>
              </a:rPr>
              <a:t>blogs.apache.org/hbase/entry/hbase_who_needs_a_master</a:t>
            </a:r>
            <a:endParaRPr lang="en-US" sz="37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700" dirty="0">
                <a:hlinkClick r:id="rId12"/>
              </a:rPr>
              <a:t>https://</a:t>
            </a:r>
            <a:r>
              <a:rPr lang="en-US" sz="3700" dirty="0" smtClean="0">
                <a:hlinkClick r:id="rId12"/>
              </a:rPr>
              <a:t>www.cloudera.com/documentation/other/shared/CDH5-Beta-2-RNs/hbase_jdiff_report-p-cdh4.5-c-cdh5b2/cdh5b2/org/apache/hadoop/hbase/regionserver/HRegionServer.html</a:t>
            </a:r>
            <a:endParaRPr lang="en-US" sz="37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700" dirty="0">
                <a:hlinkClick r:id="rId13"/>
              </a:rPr>
              <a:t>https://yeopoong.github.io/dev/2018/03/06/hbase</a:t>
            </a:r>
            <a:r>
              <a:rPr lang="en-US" sz="3700" dirty="0" smtClean="0">
                <a:hlinkClick r:id="rId13"/>
              </a:rPr>
              <a:t>/</a:t>
            </a:r>
            <a:endParaRPr lang="en-US" sz="37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700" dirty="0">
                <a:hlinkClick r:id="rId14"/>
              </a:rPr>
              <a:t>http://www.hadoopinsight.com/blog/hbase/understanding-hbase-ecosystem</a:t>
            </a:r>
            <a:r>
              <a:rPr lang="en-US" sz="3700" dirty="0" smtClean="0">
                <a:hlinkClick r:id="rId14"/>
              </a:rPr>
              <a:t>/</a:t>
            </a:r>
            <a:endParaRPr lang="en-US" sz="37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700" dirty="0">
                <a:hlinkClick r:id="rId15"/>
              </a:rPr>
              <a:t>https://savvycomsoftware.com/what-you-need-to-know-about-hadoop-and-its-ecosystem</a:t>
            </a:r>
            <a:r>
              <a:rPr lang="en-US" sz="3700" dirty="0" smtClean="0">
                <a:hlinkClick r:id="rId15"/>
              </a:rPr>
              <a:t>/</a:t>
            </a:r>
            <a:endParaRPr lang="en-US" sz="3700" dirty="0" smtClean="0"/>
          </a:p>
          <a:p>
            <a:pPr marL="0" indent="0">
              <a:buNone/>
            </a:pPr>
            <a:endParaRPr lang="en-US" sz="3700" dirty="0" smtClean="0"/>
          </a:p>
          <a:p>
            <a:pPr marL="514350" indent="-514350">
              <a:buFont typeface="+mj-lt"/>
              <a:buAutoNum type="arabicPeriod"/>
            </a:pPr>
            <a:endParaRPr lang="en-US" sz="3700" dirty="0" smtClean="0"/>
          </a:p>
          <a:p>
            <a:pPr marL="514350" indent="-514350">
              <a:buFont typeface="+mj-lt"/>
              <a:buAutoNum type="arabicPeriod"/>
            </a:pPr>
            <a:endParaRPr lang="en-US" sz="3700" dirty="0" smtClean="0"/>
          </a:p>
          <a:p>
            <a:pPr marL="514350" indent="-514350">
              <a:buFont typeface="+mj-lt"/>
              <a:buAutoNum type="arabicPeriod"/>
            </a:pPr>
            <a:endParaRPr lang="en-US" sz="3700" dirty="0" smtClean="0"/>
          </a:p>
          <a:p>
            <a:pPr marL="514350" indent="-514350">
              <a:buFont typeface="+mj-lt"/>
              <a:buAutoNum type="arabicPeriod"/>
            </a:pPr>
            <a:endParaRPr lang="en-US" sz="3700" dirty="0" smtClean="0"/>
          </a:p>
          <a:p>
            <a:pPr marL="514350" indent="-514350">
              <a:buFont typeface="+mj-lt"/>
              <a:buAutoNum type="arabicPeriod"/>
            </a:pPr>
            <a:endParaRPr lang="en-US" sz="3700" dirty="0" smtClean="0"/>
          </a:p>
          <a:p>
            <a:pPr marL="514350" indent="-514350">
              <a:buFont typeface="+mj-lt"/>
              <a:buAutoNum type="arabicPeriod"/>
            </a:pPr>
            <a:endParaRPr lang="en-US" sz="3700" dirty="0" smtClean="0"/>
          </a:p>
          <a:p>
            <a:pPr marL="514350" indent="-514350">
              <a:buFont typeface="+mj-lt"/>
              <a:buAutoNum type="arabicPeriod"/>
            </a:pPr>
            <a:endParaRPr lang="en-US" sz="3700" dirty="0" smtClean="0"/>
          </a:p>
          <a:p>
            <a:pPr marL="514350" indent="-514350">
              <a:buFont typeface="+mj-lt"/>
              <a:buAutoNum type="arabicPeriod"/>
            </a:pPr>
            <a:endParaRPr lang="en-US" sz="3700" dirty="0" smtClean="0"/>
          </a:p>
          <a:p>
            <a:pPr marL="514350" indent="-514350">
              <a:buFont typeface="+mj-lt"/>
              <a:buAutoNum type="arabicPeriod"/>
            </a:pPr>
            <a:endParaRPr lang="en-US" sz="3700" dirty="0" smtClean="0"/>
          </a:p>
          <a:p>
            <a:pPr marL="514350" indent="-514350">
              <a:buFont typeface="+mj-lt"/>
              <a:buAutoNum type="arabicPeriod"/>
            </a:pPr>
            <a:endParaRPr lang="en-US" sz="3700" dirty="0" smtClean="0"/>
          </a:p>
          <a:p>
            <a:pPr marL="514350" indent="-514350">
              <a:buFont typeface="+mj-lt"/>
              <a:buAutoNum type="arabicPeriod"/>
            </a:pPr>
            <a:endParaRPr lang="en-US" sz="3700" dirty="0" smtClean="0"/>
          </a:p>
          <a:p>
            <a:pPr marL="514350" indent="-514350">
              <a:buFont typeface="+mj-lt"/>
              <a:buAutoNum type="arabicPeriod"/>
            </a:pPr>
            <a:endParaRPr lang="en-US" sz="3700" dirty="0" smtClean="0"/>
          </a:p>
          <a:p>
            <a:pPr marL="514350" indent="-514350">
              <a:buFont typeface="+mj-lt"/>
              <a:buAutoNum type="arabicPeriod"/>
            </a:pPr>
            <a:endParaRPr lang="en-US" sz="3700" dirty="0" smtClean="0"/>
          </a:p>
          <a:p>
            <a:pPr marL="514350" indent="-514350">
              <a:buFont typeface="+mj-lt"/>
              <a:buAutoNum type="arabicPeriod"/>
            </a:pPr>
            <a:endParaRPr lang="en-US" sz="3700" dirty="0" smtClean="0"/>
          </a:p>
          <a:p>
            <a:pPr marL="514350" indent="-514350">
              <a:buFont typeface="+mj-lt"/>
              <a:buAutoNum type="arabicPeriod"/>
            </a:pPr>
            <a:endParaRPr lang="en-US" sz="3700" dirty="0" smtClean="0"/>
          </a:p>
          <a:p>
            <a:pPr marL="514350" indent="-514350">
              <a:buFont typeface="+mj-lt"/>
              <a:buAutoNum type="arabicPeriod"/>
            </a:pPr>
            <a:endParaRPr lang="en-US" sz="3700" dirty="0" smtClean="0"/>
          </a:p>
          <a:p>
            <a:pPr marL="514350" indent="-514350">
              <a:buFont typeface="+mj-lt"/>
              <a:buAutoNum type="arabicPeriod"/>
            </a:pPr>
            <a:endParaRPr lang="en-US" sz="3700" dirty="0" smtClean="0"/>
          </a:p>
          <a:p>
            <a:pPr marL="514350" indent="-514350">
              <a:buFont typeface="+mj-lt"/>
              <a:buAutoNum type="arabicPeriod"/>
            </a:pPr>
            <a:endParaRPr lang="en-US" sz="3700" dirty="0" smtClean="0"/>
          </a:p>
          <a:p>
            <a:pPr marL="514350" indent="-514350">
              <a:buFont typeface="+mj-lt"/>
              <a:buAutoNum type="arabicPeriod"/>
            </a:pPr>
            <a:endParaRPr lang="en-US" sz="3700" dirty="0" smtClean="0"/>
          </a:p>
          <a:p>
            <a:pPr marL="514350" indent="-514350">
              <a:buFont typeface="+mj-lt"/>
              <a:buAutoNum type="arabicPeriod"/>
            </a:pPr>
            <a:endParaRPr lang="en-US" sz="3700" dirty="0" smtClean="0"/>
          </a:p>
          <a:p>
            <a:pPr marL="514350" indent="-514350">
              <a:buFont typeface="+mj-lt"/>
              <a:buAutoNum type="arabicPeriod"/>
            </a:pPr>
            <a:endParaRPr lang="en-US" sz="3700" dirty="0" smtClean="0"/>
          </a:p>
          <a:p>
            <a:pPr marL="514350" indent="-514350">
              <a:buFont typeface="+mj-lt"/>
              <a:buAutoNum type="arabicPeriod"/>
            </a:pPr>
            <a:endParaRPr lang="en-US" sz="3700" dirty="0" smtClean="0"/>
          </a:p>
          <a:p>
            <a:pPr marL="514350" indent="-514350">
              <a:buFont typeface="+mj-lt"/>
              <a:buAutoNum type="arabicPeriod"/>
            </a:pPr>
            <a:endParaRPr lang="en-US" sz="3700" dirty="0" smtClean="0"/>
          </a:p>
          <a:p>
            <a:pPr marL="514350" indent="-514350">
              <a:buFont typeface="+mj-lt"/>
              <a:buAutoNum type="arabicPeriod"/>
            </a:pPr>
            <a:endParaRPr lang="en-US" sz="3700" dirty="0" smtClean="0"/>
          </a:p>
          <a:p>
            <a:pPr marL="514350" indent="-514350">
              <a:buFont typeface="+mj-lt"/>
              <a:buAutoNum type="arabicPeriod"/>
            </a:pPr>
            <a:endParaRPr lang="en-US" sz="3700" dirty="0" smtClean="0"/>
          </a:p>
          <a:p>
            <a:pPr marL="514350" indent="-514350">
              <a:buFont typeface="+mj-lt"/>
              <a:buAutoNum type="arabicPeriod"/>
            </a:pPr>
            <a:endParaRPr lang="en-US" sz="3700" dirty="0" smtClean="0"/>
          </a:p>
          <a:p>
            <a:pPr marL="514350" indent="-514350">
              <a:buFont typeface="+mj-lt"/>
              <a:buAutoNum type="arabicPeriod"/>
            </a:pPr>
            <a:endParaRPr lang="en-US" sz="3700" dirty="0" smtClean="0"/>
          </a:p>
          <a:p>
            <a:pPr marL="514350" indent="-514350">
              <a:buFont typeface="+mj-lt"/>
              <a:buAutoNum type="arabicPeriod"/>
            </a:pPr>
            <a:endParaRPr lang="en-US" sz="3700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104903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F330F-A8AC-DE45-BD6B-AE8EC1B64A08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Thank you</a:t>
            </a:r>
          </a:p>
        </p:txBody>
      </p:sp>
      <p:sp>
        <p:nvSpPr>
          <p:cNvPr id="1049038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F330F-A8AC-DE45-BD6B-AE8EC1B64A08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735" y="175784"/>
            <a:ext cx="8229600" cy="701546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HBase: Part of Hadoop’s Ecosystem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520028" y="6096939"/>
            <a:ext cx="86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Ref[14]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07769" y="1099745"/>
            <a:ext cx="8451865" cy="132217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06624" y="1371599"/>
            <a:ext cx="1767016" cy="97618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Oozie</a:t>
            </a:r>
          </a:p>
          <a:p>
            <a:pPr algn="ctr"/>
            <a:r>
              <a:rPr lang="en-US" dirty="0" smtClean="0"/>
              <a:t>(Workflow monitoring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32136" y="1113477"/>
            <a:ext cx="1915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Management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2376613" y="1421027"/>
            <a:ext cx="1960606" cy="92675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Chukwa (monitoring)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4429894" y="1383956"/>
            <a:ext cx="1962665" cy="96382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Flume</a:t>
            </a:r>
          </a:p>
          <a:p>
            <a:pPr algn="ctr"/>
            <a:r>
              <a:rPr lang="en-US" dirty="0" smtClean="0"/>
              <a:t>(monitoring)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6464639" y="1421026"/>
            <a:ext cx="2382637" cy="92675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Zoo Keeper</a:t>
            </a:r>
          </a:p>
          <a:p>
            <a:pPr algn="ctr"/>
            <a:r>
              <a:rPr lang="en-US" dirty="0" smtClean="0"/>
              <a:t>(Management)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07769" y="2631982"/>
            <a:ext cx="8439507" cy="138395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605480" y="2990326"/>
            <a:ext cx="1248033" cy="91440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Hive</a:t>
            </a:r>
          </a:p>
          <a:p>
            <a:pPr algn="ctr"/>
            <a:r>
              <a:rPr lang="en-US" dirty="0" smtClean="0"/>
              <a:t>(SQL)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2005913" y="3006800"/>
            <a:ext cx="1248033" cy="89792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Pig</a:t>
            </a:r>
          </a:p>
          <a:p>
            <a:pPr algn="ctr"/>
            <a:r>
              <a:rPr lang="en-US" dirty="0" smtClean="0"/>
              <a:t>(Data Flow)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455772" y="3017783"/>
            <a:ext cx="1248033" cy="88694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Mahout</a:t>
            </a:r>
          </a:p>
          <a:p>
            <a:pPr algn="ctr"/>
            <a:r>
              <a:rPr lang="en-US" dirty="0" smtClean="0"/>
              <a:t>(Machine Learning)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4983891" y="3066525"/>
            <a:ext cx="1507524" cy="83820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Avro</a:t>
            </a:r>
          </a:p>
          <a:p>
            <a:pPr algn="ctr"/>
            <a:r>
              <a:rPr lang="en-US" dirty="0" smtClean="0"/>
              <a:t>(RPC, Serialization)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6606744" y="3066525"/>
            <a:ext cx="1487087" cy="83820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Sqoop</a:t>
            </a:r>
          </a:p>
          <a:p>
            <a:pPr algn="ctr"/>
            <a:r>
              <a:rPr lang="en-US" dirty="0" smtClean="0"/>
              <a:t>(RDBMS Connector)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722073" y="2648451"/>
            <a:ext cx="1977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Access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07769" y="4201288"/>
            <a:ext cx="8439507" cy="98854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91975" y="4312498"/>
            <a:ext cx="2664941" cy="7537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MapReduce</a:t>
            </a:r>
          </a:p>
          <a:p>
            <a:pPr algn="ctr"/>
            <a:r>
              <a:rPr lang="en-US" dirty="0" smtClean="0"/>
              <a:t>(Cluster Management)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552563" y="4250713"/>
            <a:ext cx="3698868" cy="81554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YARN</a:t>
            </a:r>
          </a:p>
          <a:p>
            <a:r>
              <a:rPr lang="en-US" dirty="0" smtClean="0"/>
              <a:t>(Cluster  &amp; Resource Management)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451120" y="4374282"/>
            <a:ext cx="1248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Processing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42781" y="5383499"/>
            <a:ext cx="8416853" cy="68864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815546" y="5461681"/>
            <a:ext cx="2737017" cy="53631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HDFS</a:t>
            </a:r>
          </a:p>
          <a:p>
            <a:pPr algn="ctr"/>
            <a:r>
              <a:rPr lang="en-US" dirty="0" smtClean="0"/>
              <a:t>(Distributed file system)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3816183" y="5453619"/>
            <a:ext cx="2737017" cy="53631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HBase</a:t>
            </a:r>
          </a:p>
          <a:p>
            <a:pPr algn="ctr"/>
            <a:r>
              <a:rPr lang="en-US" dirty="0" smtClean="0"/>
              <a:t>(Column DB storage)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218245" y="5461679"/>
            <a:ext cx="1468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storage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6166022" y="5045568"/>
            <a:ext cx="0" cy="416114"/>
          </a:xfrm>
          <a:prstGeom prst="straightConnector1">
            <a:avLst/>
          </a:prstGeom>
          <a:ln w="47625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2376613" y="5045568"/>
            <a:ext cx="0" cy="337931"/>
          </a:xfrm>
          <a:prstGeom prst="straightConnector1">
            <a:avLst/>
          </a:prstGeom>
          <a:ln w="47625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2376613" y="3904727"/>
            <a:ext cx="0" cy="469557"/>
          </a:xfrm>
          <a:prstGeom prst="straightConnector1">
            <a:avLst/>
          </a:prstGeom>
          <a:ln w="47625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2380732" y="2252952"/>
            <a:ext cx="0" cy="337931"/>
          </a:xfrm>
          <a:prstGeom prst="straightConnector1">
            <a:avLst/>
          </a:prstGeom>
          <a:ln w="47625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6190736" y="3904727"/>
            <a:ext cx="0" cy="403744"/>
          </a:xfrm>
          <a:prstGeom prst="straightConnector1">
            <a:avLst/>
          </a:prstGeom>
          <a:ln w="47625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6244279" y="2294051"/>
            <a:ext cx="0" cy="337931"/>
          </a:xfrm>
          <a:prstGeom prst="straightConnector1">
            <a:avLst/>
          </a:prstGeom>
          <a:ln w="47625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09092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20" grpId="0" animBg="1"/>
      <p:bldP spid="21" grpId="0" animBg="1"/>
      <p:bldP spid="22" grpId="0"/>
      <p:bldP spid="24" grpId="0" animBg="1"/>
      <p:bldP spid="25" grpId="0" animBg="1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8681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HBase </a:t>
            </a:r>
            <a:r>
              <a:rPr lang="en-US" b="1" dirty="0"/>
              <a:t>Use Cases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2492"/>
            <a:ext cx="8229600" cy="4525963"/>
          </a:xfrm>
        </p:spPr>
        <p:txBody>
          <a:bodyPr>
            <a:noAutofit/>
          </a:bodyPr>
          <a:lstStyle/>
          <a:p>
            <a:pPr algn="just"/>
            <a:r>
              <a:rPr lang="en-US" dirty="0" smtClean="0"/>
              <a:t>HBase </a:t>
            </a:r>
            <a:r>
              <a:rPr lang="en-US" dirty="0"/>
              <a:t>has a market share of about </a:t>
            </a:r>
            <a:r>
              <a:rPr lang="en-US" dirty="0" smtClean="0"/>
              <a:t>7.5%  for example, </a:t>
            </a:r>
            <a:r>
              <a:rPr lang="en-US" dirty="0"/>
              <a:t>approximately 6190 companies </a:t>
            </a:r>
            <a:r>
              <a:rPr lang="en-US" dirty="0" smtClean="0"/>
              <a:t>are using </a:t>
            </a:r>
            <a:r>
              <a:rPr lang="en-US" dirty="0"/>
              <a:t>HBase. </a:t>
            </a:r>
            <a:r>
              <a:rPr lang="en-US" dirty="0" smtClean="0"/>
              <a:t>The industries are using </a:t>
            </a:r>
            <a:r>
              <a:rPr lang="en-US" dirty="0"/>
              <a:t>HBase for time series analysis or for click stream data storage and analysis.</a:t>
            </a:r>
          </a:p>
          <a:p>
            <a:pPr algn="just"/>
            <a:r>
              <a:rPr lang="en-US" dirty="0"/>
              <a:t>Original HBase </a:t>
            </a:r>
            <a:r>
              <a:rPr lang="en-US" dirty="0" smtClean="0"/>
              <a:t>was used </a:t>
            </a:r>
            <a:r>
              <a:rPr lang="en-US" dirty="0"/>
              <a:t>at Google which wanted to store massive databases for the internet and its users.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F330F-A8AC-DE45-BD6B-AE8EC1B64A0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871254" y="5844746"/>
            <a:ext cx="747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Ref[7]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3827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6173"/>
            <a:ext cx="8229600" cy="4525963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Facebook is using HBase for real-time analytics, counting Facebook likes and for messaging.</a:t>
            </a:r>
          </a:p>
          <a:p>
            <a:pPr algn="just"/>
            <a:r>
              <a:rPr lang="en-US" dirty="0" smtClean="0"/>
              <a:t>FINRA </a:t>
            </a:r>
            <a:r>
              <a:rPr lang="en-US" dirty="0"/>
              <a:t>Financial Industry Regulatory Authority  using  HBase to store all the trading graphs.</a:t>
            </a:r>
          </a:p>
          <a:p>
            <a:pPr algn="just"/>
            <a:r>
              <a:rPr lang="en-US" dirty="0"/>
              <a:t>Pinterest is using HBase to store the graph data.</a:t>
            </a:r>
          </a:p>
          <a:p>
            <a:pPr algn="just"/>
            <a:r>
              <a:rPr lang="en-US" dirty="0"/>
              <a:t>Flipboard  is using HBase to personalize the content feed for its users.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F330F-A8AC-DE45-BD6B-AE8EC1B64A0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1711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Top </a:t>
            </a:r>
            <a:r>
              <a:rPr lang="en-US" b="1" dirty="0" smtClean="0"/>
              <a:t>Companies </a:t>
            </a:r>
            <a:r>
              <a:rPr lang="en-US" b="1" dirty="0"/>
              <a:t>use Apache </a:t>
            </a:r>
            <a:r>
              <a:rPr lang="en-US" b="1" dirty="0" smtClean="0"/>
              <a:t>HBase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200185908"/>
              </p:ext>
            </p:extLst>
          </p:nvPr>
        </p:nvGraphicFramePr>
        <p:xfrm>
          <a:off x="617836" y="1166937"/>
          <a:ext cx="7970109" cy="48260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4338"/>
                <a:gridCol w="2595771"/>
              </a:tblGrid>
              <a:tr h="675653">
                <a:tc>
                  <a:txBody>
                    <a:bodyPr/>
                    <a:lstStyle/>
                    <a:p>
                      <a:r>
                        <a:rPr lang="en-US" dirty="0"/>
                        <a:t>Industry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companies</a:t>
                      </a:r>
                    </a:p>
                  </a:txBody>
                  <a:tcPr anchor="ctr"/>
                </a:tc>
              </a:tr>
              <a:tr h="386087">
                <a:tc>
                  <a:txBody>
                    <a:bodyPr/>
                    <a:lstStyle/>
                    <a:p>
                      <a:r>
                        <a:rPr lang="en-US" dirty="0"/>
                        <a:t>Computer Software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2306</a:t>
                      </a:r>
                    </a:p>
                  </a:txBody>
                  <a:tcPr anchor="ctr"/>
                </a:tc>
              </a:tr>
              <a:tr h="675653">
                <a:tc>
                  <a:txBody>
                    <a:bodyPr/>
                    <a:lstStyle/>
                    <a:p>
                      <a:r>
                        <a:rPr lang="en-US" dirty="0"/>
                        <a:t>Information Technology and Services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917</a:t>
                      </a:r>
                    </a:p>
                  </a:txBody>
                  <a:tcPr anchor="ctr"/>
                </a:tc>
              </a:tr>
              <a:tr h="386087">
                <a:tc>
                  <a:txBody>
                    <a:bodyPr/>
                    <a:lstStyle/>
                    <a:p>
                      <a:r>
                        <a:rPr lang="en-US" dirty="0"/>
                        <a:t>Staffing and Recruiting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484</a:t>
                      </a:r>
                    </a:p>
                  </a:txBody>
                  <a:tcPr anchor="ctr"/>
                </a:tc>
              </a:tr>
              <a:tr h="386087">
                <a:tc>
                  <a:txBody>
                    <a:bodyPr/>
                    <a:lstStyle/>
                    <a:p>
                      <a:r>
                        <a:rPr lang="en-US" dirty="0"/>
                        <a:t>Higher Education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190</a:t>
                      </a:r>
                    </a:p>
                  </a:txBody>
                  <a:tcPr anchor="ctr"/>
                </a:tc>
              </a:tr>
              <a:tr h="386087">
                <a:tc>
                  <a:txBody>
                    <a:bodyPr/>
                    <a:lstStyle/>
                    <a:p>
                      <a:r>
                        <a:rPr lang="en-US" dirty="0"/>
                        <a:t>Financial Services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189</a:t>
                      </a:r>
                    </a:p>
                  </a:txBody>
                  <a:tcPr anchor="ctr"/>
                </a:tc>
              </a:tr>
              <a:tr h="386087">
                <a:tc>
                  <a:txBody>
                    <a:bodyPr/>
                    <a:lstStyle/>
                    <a:p>
                      <a:r>
                        <a:rPr lang="en-US" dirty="0"/>
                        <a:t>Management Consulting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</a:t>
                      </a:r>
                    </a:p>
                  </a:txBody>
                  <a:tcPr anchor="ctr"/>
                </a:tc>
              </a:tr>
              <a:tr h="386087">
                <a:tc>
                  <a:txBody>
                    <a:bodyPr/>
                    <a:lstStyle/>
                    <a:p>
                      <a:r>
                        <a:rPr lang="en-US" dirty="0"/>
                        <a:t>Internet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155</a:t>
                      </a:r>
                    </a:p>
                  </a:txBody>
                  <a:tcPr anchor="ctr"/>
                </a:tc>
              </a:tr>
              <a:tr h="386087">
                <a:tc>
                  <a:txBody>
                    <a:bodyPr/>
                    <a:lstStyle/>
                    <a:p>
                      <a:r>
                        <a:rPr lang="en-US" dirty="0"/>
                        <a:t>Hospital &amp; Health Care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153</a:t>
                      </a:r>
                    </a:p>
                  </a:txBody>
                  <a:tcPr anchor="ctr"/>
                </a:tc>
              </a:tr>
              <a:tr h="386087">
                <a:tc>
                  <a:txBody>
                    <a:bodyPr/>
                    <a:lstStyle/>
                    <a:p>
                      <a:r>
                        <a:rPr lang="en-US" dirty="0"/>
                        <a:t>Telecommunications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128</a:t>
                      </a:r>
                    </a:p>
                  </a:txBody>
                  <a:tcPr anchor="ctr"/>
                </a:tc>
              </a:tr>
              <a:tr h="386087">
                <a:tc>
                  <a:txBody>
                    <a:bodyPr/>
                    <a:lstStyle/>
                    <a:p>
                      <a:r>
                        <a:rPr lang="en-US" dirty="0"/>
                        <a:t>Insurance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114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F330F-A8AC-DE45-BD6B-AE8EC1B64A0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7837" y="5993026"/>
            <a:ext cx="736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of Data: https://idatalabs.com/tech/products/apache-hbase</a:t>
            </a:r>
          </a:p>
        </p:txBody>
      </p:sp>
    </p:spTree>
    <p:extLst>
      <p:ext uri="{BB962C8B-B14F-4D97-AF65-F5344CB8AC3E}">
        <p14:creationId xmlns:p14="http://schemas.microsoft.com/office/powerpoint/2010/main" xmlns="" val="129902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962193734"/>
              </p:ext>
            </p:extLst>
          </p:nvPr>
        </p:nvGraphicFramePr>
        <p:xfrm>
          <a:off x="123569" y="210066"/>
          <a:ext cx="8736226" cy="63390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F330F-A8AC-DE45-BD6B-AE8EC1B64A0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3569" y="554163"/>
            <a:ext cx="4402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percentage sharing  of companies who is</a:t>
            </a:r>
          </a:p>
          <a:p>
            <a:r>
              <a:rPr lang="en-US" dirty="0" smtClean="0"/>
              <a:t> using HBase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7099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Country Wise Companies use </a:t>
            </a:r>
            <a:r>
              <a:rPr lang="en-US" dirty="0"/>
              <a:t>Apache </a:t>
            </a:r>
            <a:r>
              <a:rPr lang="en-US" dirty="0" smtClean="0"/>
              <a:t>HBase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475328415"/>
              </p:ext>
            </p:extLst>
          </p:nvPr>
        </p:nvGraphicFramePr>
        <p:xfrm>
          <a:off x="457201" y="1600200"/>
          <a:ext cx="3657600" cy="461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5740"/>
                <a:gridCol w="221186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companies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United States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4296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553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United Kingdom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467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Canada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248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France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157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Germany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103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Australia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China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Netherlands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F330F-A8AC-DE45-BD6B-AE8EC1B64A08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xmlns="" val="2430350709"/>
              </p:ext>
            </p:extLst>
          </p:nvPr>
        </p:nvGraphicFramePr>
        <p:xfrm>
          <a:off x="4114800" y="1417637"/>
          <a:ext cx="4802659" cy="5440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ctangle 7"/>
          <p:cNvSpPr/>
          <p:nvPr/>
        </p:nvSpPr>
        <p:spPr>
          <a:xfrm>
            <a:off x="3138616" y="5550655"/>
            <a:ext cx="39665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 of Data: https://idatalabs.com/tech/products/apache-hbase</a:t>
            </a:r>
          </a:p>
        </p:txBody>
      </p:sp>
    </p:spTree>
    <p:extLst>
      <p:ext uri="{BB962C8B-B14F-4D97-AF65-F5344CB8AC3E}">
        <p14:creationId xmlns:p14="http://schemas.microsoft.com/office/powerpoint/2010/main" xmlns="" val="389825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2613</TotalTime>
  <Words>1793</Words>
  <Application>Microsoft Office PowerPoint</Application>
  <PresentationFormat>On-screen Show (4:3)</PresentationFormat>
  <Paragraphs>371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Big Data Analytics Tool:  HBase</vt:lpstr>
      <vt:lpstr>HBase: Overview </vt:lpstr>
      <vt:lpstr>Slide 3</vt:lpstr>
      <vt:lpstr>HBase: Part of Hadoop’s Ecosystem</vt:lpstr>
      <vt:lpstr> HBase Use Cases </vt:lpstr>
      <vt:lpstr>Continued</vt:lpstr>
      <vt:lpstr>Top Companies use Apache HBase </vt:lpstr>
      <vt:lpstr>Slide 8</vt:lpstr>
      <vt:lpstr> Country Wise Companies use Apache HBase </vt:lpstr>
      <vt:lpstr>  Difference between Hive and HBase </vt:lpstr>
      <vt:lpstr> Hive and HBase –Better Together </vt:lpstr>
      <vt:lpstr>Continued</vt:lpstr>
      <vt:lpstr> Why use the HBase technology? </vt:lpstr>
      <vt:lpstr>Continued</vt:lpstr>
      <vt:lpstr>Slide 15</vt:lpstr>
      <vt:lpstr> What is the scope of Apache HBase? </vt:lpstr>
      <vt:lpstr> Why need this technology and what is the problem that it is solving? </vt:lpstr>
      <vt:lpstr>Slide 18</vt:lpstr>
      <vt:lpstr>When not Use HBase</vt:lpstr>
      <vt:lpstr>HBase Implementation</vt:lpstr>
      <vt:lpstr>Continued</vt:lpstr>
      <vt:lpstr>HBase Architecture</vt:lpstr>
      <vt:lpstr>Major Components of HBase</vt:lpstr>
      <vt:lpstr>HBaseMaster</vt:lpstr>
      <vt:lpstr>HRegionServer</vt:lpstr>
      <vt:lpstr>Slide 26</vt:lpstr>
      <vt:lpstr>Architectural differences between RDBMS and HBase</vt:lpstr>
      <vt:lpstr>Continued</vt:lpstr>
      <vt:lpstr>Comparing HBase with Hadoop</vt:lpstr>
      <vt:lpstr>Continued</vt:lpstr>
      <vt:lpstr>Features of HBase</vt:lpstr>
      <vt:lpstr>Continued</vt:lpstr>
      <vt:lpstr>Continued</vt:lpstr>
      <vt:lpstr>Continued</vt:lpstr>
      <vt:lpstr>References</vt:lpstr>
      <vt:lpstr>Slide 36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Virtualization and Cloud Computing</dc:title>
  <dc:creator>John</dc:creator>
  <cp:lastModifiedBy>student</cp:lastModifiedBy>
  <cp:revision>258</cp:revision>
  <dcterms:created xsi:type="dcterms:W3CDTF">2013-07-05T07:38:13Z</dcterms:created>
  <dcterms:modified xsi:type="dcterms:W3CDTF">2024-10-09T04:04:43Z</dcterms:modified>
</cp:coreProperties>
</file>